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83" r:id="rId2"/>
    <p:sldId id="257" r:id="rId3"/>
    <p:sldId id="256" r:id="rId4"/>
    <p:sldId id="258" r:id="rId5"/>
    <p:sldId id="280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1" r:id="rId28"/>
    <p:sldId id="282" r:id="rId29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6942" autoAdjust="0"/>
  </p:normalViewPr>
  <p:slideViewPr>
    <p:cSldViewPr snapToGrid="0">
      <p:cViewPr varScale="1">
        <p:scale>
          <a:sx n="74" d="100"/>
          <a:sy n="74" d="100"/>
        </p:scale>
        <p:origin x="36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DC66F7-1707-4B4F-B8AC-60B03DF67583}" type="datetimeFigureOut">
              <a:rPr lang="fr-FR" smtClean="0"/>
              <a:t>31/10/2023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7EEFD9-4785-4EFA-A683-4939F3EA183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314200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Clarivate</a:t>
            </a:r>
            <a:r>
              <a:rPr lang="fr-FR" dirty="0"/>
              <a:t> = web of science</a:t>
            </a:r>
          </a:p>
          <a:p>
            <a:r>
              <a:rPr lang="fr-FR" dirty="0"/>
              <a:t>+ 50 journaux délistés majoritairement de MDPI mais aussi de </a:t>
            </a:r>
            <a:r>
              <a:rPr lang="fr-FR" dirty="0" err="1"/>
              <a:t>frontiers</a:t>
            </a:r>
            <a:r>
              <a:rPr lang="fr-FR" dirty="0"/>
              <a:t> ou </a:t>
            </a:r>
            <a:r>
              <a:rPr lang="fr-FR" dirty="0" err="1"/>
              <a:t>Hindawi</a:t>
            </a:r>
            <a:r>
              <a:rPr lang="fr-FR" dirty="0"/>
              <a:t> publié par </a:t>
            </a:r>
            <a:r>
              <a:rPr lang="fr-FR" dirty="0" err="1"/>
              <a:t>Wiley</a:t>
            </a:r>
            <a:r>
              <a:rPr lang="fr-FR" dirty="0"/>
              <a:t>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7EEFD9-4785-4EFA-A683-4939F3EA1834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332013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Et je vais vous prouver que Elsevier n’est définitivement pas un éditeur scientifique.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7EEFD9-4785-4EFA-A683-4939F3EA1834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945209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Ils </a:t>
            </a:r>
            <a:r>
              <a:rPr lang="fr-FR" dirty="0" err="1"/>
              <a:t>controllent</a:t>
            </a:r>
            <a:r>
              <a:rPr lang="fr-FR" dirty="0"/>
              <a:t> l’ensemble du système académique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7EEFD9-4785-4EFA-A683-4939F3EA1834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897179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7EEFD9-4785-4EFA-A683-4939F3EA1834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861036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What </a:t>
            </a:r>
            <a:r>
              <a:rPr lang="fr-FR" dirty="0" err="1"/>
              <a:t>is</a:t>
            </a:r>
            <a:r>
              <a:rPr lang="fr-FR" dirty="0"/>
              <a:t> open science &gt; what </a:t>
            </a:r>
            <a:r>
              <a:rPr lang="fr-FR" dirty="0" err="1"/>
              <a:t>is</a:t>
            </a:r>
            <a:r>
              <a:rPr lang="fr-FR" dirty="0"/>
              <a:t> open </a:t>
            </a:r>
            <a:r>
              <a:rPr lang="fr-FR" dirty="0" err="1"/>
              <a:t>access</a:t>
            </a:r>
            <a:endParaRPr lang="fr-FR" dirty="0"/>
          </a:p>
          <a:p>
            <a:r>
              <a:rPr lang="fr-FR" dirty="0"/>
              <a:t>Open science EST l’open </a:t>
            </a:r>
            <a:r>
              <a:rPr lang="fr-FR" dirty="0" err="1"/>
              <a:t>access</a:t>
            </a:r>
            <a:r>
              <a:rPr lang="fr-FR" dirty="0"/>
              <a:t> pour eux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7EEFD9-4785-4EFA-A683-4939F3EA1834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976965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What </a:t>
            </a:r>
            <a:r>
              <a:rPr lang="fr-FR" dirty="0" err="1"/>
              <a:t>is</a:t>
            </a:r>
            <a:r>
              <a:rPr lang="fr-FR" dirty="0"/>
              <a:t> open science &gt; what </a:t>
            </a:r>
            <a:r>
              <a:rPr lang="fr-FR" dirty="0" err="1"/>
              <a:t>is</a:t>
            </a:r>
            <a:r>
              <a:rPr lang="fr-FR" dirty="0"/>
              <a:t> open </a:t>
            </a:r>
            <a:r>
              <a:rPr lang="fr-FR" dirty="0" err="1"/>
              <a:t>access</a:t>
            </a:r>
            <a:endParaRPr lang="fr-FR" dirty="0"/>
          </a:p>
          <a:p>
            <a:r>
              <a:rPr lang="fr-FR" dirty="0"/>
              <a:t>Open science EST l’open </a:t>
            </a:r>
            <a:r>
              <a:rPr lang="fr-FR" dirty="0" err="1"/>
              <a:t>access</a:t>
            </a:r>
            <a:r>
              <a:rPr lang="fr-FR" dirty="0"/>
              <a:t> pour eux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7EEFD9-4785-4EFA-A683-4939F3EA1834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467745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What </a:t>
            </a:r>
            <a:r>
              <a:rPr lang="fr-FR" dirty="0" err="1"/>
              <a:t>is</a:t>
            </a:r>
            <a:r>
              <a:rPr lang="fr-FR" dirty="0"/>
              <a:t> open science &gt; what </a:t>
            </a:r>
            <a:r>
              <a:rPr lang="fr-FR" dirty="0" err="1"/>
              <a:t>is</a:t>
            </a:r>
            <a:r>
              <a:rPr lang="fr-FR" dirty="0"/>
              <a:t> open </a:t>
            </a:r>
            <a:r>
              <a:rPr lang="fr-FR" dirty="0" err="1"/>
              <a:t>access</a:t>
            </a:r>
            <a:endParaRPr lang="fr-FR" dirty="0"/>
          </a:p>
          <a:p>
            <a:r>
              <a:rPr lang="fr-FR" dirty="0"/>
              <a:t>Open science EST l’open </a:t>
            </a:r>
            <a:r>
              <a:rPr lang="fr-FR" dirty="0" err="1"/>
              <a:t>access</a:t>
            </a:r>
            <a:r>
              <a:rPr lang="fr-FR" dirty="0"/>
              <a:t> pour eux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7EEFD9-4785-4EFA-A683-4939F3EA1834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143174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535B8AC-8C90-C083-2FA4-7B4CCD2CCF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38259DBB-45B6-CA0A-173F-1B8F75F6A3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3FAA444-E132-9E0E-D3EC-ECE0CAA5EC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50EE6-76C1-4F69-97F5-73637A142203}" type="datetimeFigureOut">
              <a:rPr lang="fr-FR" smtClean="0"/>
              <a:t>31/10/2023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849DE42-CFFF-A3E7-7694-8F96445787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82D76AB-0321-DE5E-CE56-0490B032B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F576B-DA32-492B-B141-3746C83BE5B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560757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756988A-BE57-FF92-D7CD-318C2328C0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9AF90910-EC36-6DC4-C0C7-AECF8575C8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2454B4E-DD0B-3A6F-928B-28B5F05FB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50EE6-76C1-4F69-97F5-73637A142203}" type="datetimeFigureOut">
              <a:rPr lang="fr-FR" smtClean="0"/>
              <a:t>31/10/2023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72D35D3-6B06-4481-8028-6D691993D8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934CD85-CF14-ABEB-52C4-8C6FB7CAD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F576B-DA32-492B-B141-3746C83BE5B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1166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718085B0-A8D3-90B6-45ED-B8D26E08885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0BF2081B-CD16-E1A5-8443-71050EA6B2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CC200C1-2DC3-6D6D-CF4E-478B7611E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50EE6-76C1-4F69-97F5-73637A142203}" type="datetimeFigureOut">
              <a:rPr lang="fr-FR" smtClean="0"/>
              <a:t>31/10/2023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9F511C7-FF0D-7864-1F57-7E9E58434E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61A6D37-E769-84DF-0666-EA7F6CDD5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F576B-DA32-492B-B141-3746C83BE5B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754272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502E638-175B-F343-F3B7-7370331C3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93B78C6-0490-4758-866A-A2D7698E27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9475699-55C4-BB6E-42AF-3B0C777FEA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50EE6-76C1-4F69-97F5-73637A142203}" type="datetimeFigureOut">
              <a:rPr lang="fr-FR" smtClean="0"/>
              <a:t>31/10/2023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B3C85DC-EC28-0D83-B8B7-3F453B82B7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24362AF-F618-BE7D-42F6-5B9FEF405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F576B-DA32-492B-B141-3746C83BE5B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78535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D819925-65EB-5C8C-7FB2-11C0EA6F0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8792106-ED1F-AD2A-5838-DC9D1FB036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74DE178-955A-63E0-EAB8-8AF9C14D68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50EE6-76C1-4F69-97F5-73637A142203}" type="datetimeFigureOut">
              <a:rPr lang="fr-FR" smtClean="0"/>
              <a:t>31/10/2023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4ABD059-ABBE-9BEC-C95C-5CB08F3BDE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308F39D-35DD-047C-CCF3-C44D07D1D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F576B-DA32-492B-B141-3746C83BE5B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594953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FDDD0D9-DC48-A60A-4F38-2E9AE3292B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ADF7A04-76F2-4975-1B2A-3E574BC204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48CA920C-851D-8DAC-1003-5237E2AE5C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5D35E17-C3B4-F7B3-C689-727F92FBBE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50EE6-76C1-4F69-97F5-73637A142203}" type="datetimeFigureOut">
              <a:rPr lang="fr-FR" smtClean="0"/>
              <a:t>31/10/2023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9C1F4A72-EB16-D477-77AB-0EA0C3330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A7EC48C-9C6A-CBF5-DE1E-7C424D721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F576B-DA32-492B-B141-3746C83BE5B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455923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93BD894-6F46-394A-F5CE-735E81D48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BCED8F7-AC44-D0EF-C55A-3C4FDB6F56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4C076C1D-CCB4-D292-2BC0-D46918B893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CE65C895-4100-DEEF-77CB-6D304AF8CA8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041400A7-21B2-435E-90FB-25DC825B7DC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F6244846-8E8B-758A-458C-8FCA09307E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50EE6-76C1-4F69-97F5-73637A142203}" type="datetimeFigureOut">
              <a:rPr lang="fr-FR" smtClean="0"/>
              <a:t>31/10/2023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EF097B1C-E969-02FB-AE79-5CBB8294E5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C86A37BA-8687-1345-3022-75B74FCA29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F576B-DA32-492B-B141-3746C83BE5B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680997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14BA8E2-DF96-19AD-6E70-5AEF19E88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2E00975D-29B3-3601-AEF7-0DA27A5A40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50EE6-76C1-4F69-97F5-73637A142203}" type="datetimeFigureOut">
              <a:rPr lang="fr-FR" smtClean="0"/>
              <a:t>31/10/2023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D42C609-857F-A1D7-CAA7-F71892326A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2509F46-D653-B873-F55E-2DC8C7410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F576B-DA32-492B-B141-3746C83BE5B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962561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3A6B5A46-E808-4910-CDEB-B5DF98EA98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50EE6-76C1-4F69-97F5-73637A142203}" type="datetimeFigureOut">
              <a:rPr lang="fr-FR" smtClean="0"/>
              <a:t>31/10/2023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28E26BBA-01BC-CE81-DAE3-6369E91673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039D032-F456-686E-5F8D-97DF173D9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F576B-DA32-492B-B141-3746C83BE5B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484466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814FE1A-B8CD-F835-440D-5CC11A042A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6C5D00A-04E5-5A9D-79FF-65F99A8B5D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1BE2E006-7E55-1EDA-99F2-3383092427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654998EF-885C-3856-38CC-7AC160442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50EE6-76C1-4F69-97F5-73637A142203}" type="datetimeFigureOut">
              <a:rPr lang="fr-FR" smtClean="0"/>
              <a:t>31/10/2023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CCD793CE-C50A-FA98-4174-C35217AA39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C76936E-8BA1-1F1A-BE79-9E93D1920B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F576B-DA32-492B-B141-3746C83BE5B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559863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A15A4C7-47E0-C3B1-6AA0-C0DB1EF713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88B5A46E-A8AD-1CB0-0FE9-297E810036A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4F17453-3096-A23B-D3E6-926A8FD4CD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94AD925-ABD3-4C88-9C04-9123B612A1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50EE6-76C1-4F69-97F5-73637A142203}" type="datetimeFigureOut">
              <a:rPr lang="fr-FR" smtClean="0"/>
              <a:t>31/10/2023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4852D891-8C32-1816-C632-10748F882A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EFCF3D5-261F-E329-8924-9C1873BAE2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F576B-DA32-492B-B141-3746C83BE5B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503764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07998252-C0D5-5479-7D91-EA717E16E2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C0B8EE0-C9C3-56DF-E499-5F6598D1C9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77D5153-0825-1259-64D3-8B089F292AE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A50EE6-76C1-4F69-97F5-73637A142203}" type="datetimeFigureOut">
              <a:rPr lang="fr-FR" smtClean="0"/>
              <a:t>31/10/2023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37E5291-C6AD-ECC0-9E5F-8581E5A23F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C6813AE-039E-8EE5-8F29-36CAAA895B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4F576B-DA32-492B-B141-3746C83BE5B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2963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lobbyfacts.eu/datacard/relx?rid=338398611148-62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i.org/10.1177/10892680211033912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77/1745691617751884" TargetMode="External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48550/arXiv.2309.15884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eiko-fried.com/welcome-to-hotel-elsevier-you-can-check-out-any-time-you-like-not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bjoern.brembs.net/2021/09/algorithmic-employment-decisions-in-academia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 descr="Une image contenant texte, personne, Visage humain, sourire&#10;&#10;Description générée automatiquement">
            <a:extLst>
              <a:ext uri="{FF2B5EF4-FFF2-40B4-BE49-F238E27FC236}">
                <a16:creationId xmlns:a16="http://schemas.microsoft.com/office/drawing/2014/main" id="{889FA302-A25E-387A-105C-E3700B09E8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2490" y="0"/>
            <a:ext cx="5107020" cy="6797621"/>
          </a:xfrm>
        </p:spPr>
      </p:pic>
    </p:spTree>
    <p:extLst>
      <p:ext uri="{BB962C8B-B14F-4D97-AF65-F5344CB8AC3E}">
        <p14:creationId xmlns:p14="http://schemas.microsoft.com/office/powerpoint/2010/main" val="36267898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C87A8984-8646-12B6-E20F-C96A999ADA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9821" y="2860663"/>
            <a:ext cx="8045226" cy="2906828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BDB39AC7-DB73-7299-2AB5-D67288885B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701" y="837452"/>
            <a:ext cx="5664733" cy="1706472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6519E029-F869-AEF0-BC4E-87E0269986A1}"/>
              </a:ext>
            </a:extLst>
          </p:cNvPr>
          <p:cNvSpPr txBox="1"/>
          <p:nvPr/>
        </p:nvSpPr>
        <p:spPr>
          <a:xfrm>
            <a:off x="7327359" y="5991137"/>
            <a:ext cx="6094378" cy="577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49580">
              <a:lnSpc>
                <a:spcPct val="150000"/>
              </a:lnSpc>
              <a:spcAft>
                <a:spcPts val="800"/>
              </a:spcAft>
            </a:pPr>
            <a:r>
              <a:rPr lang="fr-FR" sz="1100" kern="100" dirty="0">
                <a:effectLst/>
                <a:latin typeface="Avenir LT Std 45 Book" panose="020B0502020203020204" pitchFamily="34" charset="0"/>
                <a:ea typeface="Avenir LT Std 45 Book" panose="020B0502020203020204" pitchFamily="34" charset="0"/>
                <a:cs typeface="Avenir LT Std 45 Book" panose="020B0502020203020204" pitchFamily="34" charset="0"/>
              </a:rPr>
              <a:t>LobbyFacts.eu. (2023). </a:t>
            </a:r>
            <a:r>
              <a:rPr lang="fr-FR" sz="1100" i="1" kern="100" dirty="0">
                <a:effectLst/>
                <a:latin typeface="Avenir LT Std 45 Book" panose="020B0502020203020204" pitchFamily="34" charset="0"/>
                <a:ea typeface="Avenir LT Std 45 Book" panose="020B0502020203020204" pitchFamily="34" charset="0"/>
                <a:cs typeface="Avenir LT Std 45 Book" panose="020B0502020203020204" pitchFamily="34" charset="0"/>
              </a:rPr>
              <a:t>RELX</a:t>
            </a:r>
            <a:r>
              <a:rPr lang="fr-FR" sz="1100" kern="100" dirty="0">
                <a:effectLst/>
                <a:latin typeface="Avenir LT Std 45 Book" panose="020B0502020203020204" pitchFamily="34" charset="0"/>
                <a:ea typeface="Avenir LT Std 45 Book" panose="020B0502020203020204" pitchFamily="34" charset="0"/>
                <a:cs typeface="Avenir LT Std 45 Book" panose="020B0502020203020204" pitchFamily="34" charset="0"/>
              </a:rPr>
              <a:t>. </a:t>
            </a:r>
            <a:r>
              <a:rPr lang="en-GB" sz="1100" kern="100" dirty="0">
                <a:effectLst/>
                <a:latin typeface="Avenir LT Std 45 Book" panose="020B0502020203020204" pitchFamily="34" charset="0"/>
                <a:ea typeface="Avenir LT Std 45 Book" panose="020B0502020203020204" pitchFamily="34" charset="0"/>
                <a:cs typeface="Avenir LT Std 45 Book" panose="020B0502020203020204" pitchFamily="34" charset="0"/>
              </a:rPr>
              <a:t>Consulted October 12, 2023, at </a:t>
            </a:r>
            <a:r>
              <a:rPr lang="en-GB" sz="1100" u="sng" kern="100" dirty="0">
                <a:solidFill>
                  <a:srgbClr val="0563C1"/>
                </a:solidFill>
                <a:effectLst/>
                <a:latin typeface="Avenir LT Std 45 Book" panose="020B0502020203020204" pitchFamily="34" charset="0"/>
                <a:ea typeface="Avenir LT Std 45 Book" panose="020B0502020203020204" pitchFamily="34" charset="0"/>
                <a:cs typeface="Avenir LT Std 45 Book" panose="020B0502020203020204" pitchFamily="34" charset="0"/>
                <a:hlinkClick r:id="rId4"/>
              </a:rPr>
              <a:t>https://www.lobbyfacts.eu/datacard/relx?rid=338398611148-62</a:t>
            </a:r>
            <a:endParaRPr lang="fr-FR" sz="1100" kern="100" dirty="0">
              <a:effectLst/>
              <a:latin typeface="Avenir LT Std 45 Book" panose="020B0502020203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67957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E29B919-4CCF-B8A8-394D-988B7C734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 fait Elsevier avec ces données ?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5B1CC82-F4AD-60A5-126F-90F2AD98FE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785" y="1996937"/>
            <a:ext cx="5121084" cy="1638442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5CC11E07-A2D9-5FD5-507A-C2E1BFD802DE}"/>
              </a:ext>
            </a:extLst>
          </p:cNvPr>
          <p:cNvSpPr txBox="1"/>
          <p:nvPr/>
        </p:nvSpPr>
        <p:spPr>
          <a:xfrm>
            <a:off x="2120630" y="1690688"/>
            <a:ext cx="1024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Du Spam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19758CB2-4CDE-FE6D-9411-F1C8A1B376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1778" y="4647635"/>
            <a:ext cx="5519161" cy="1325563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51A0B85E-9A49-37F0-4FCB-6BE7F5DE8EBD}"/>
              </a:ext>
            </a:extLst>
          </p:cNvPr>
          <p:cNvSpPr txBox="1"/>
          <p:nvPr/>
        </p:nvSpPr>
        <p:spPr>
          <a:xfrm>
            <a:off x="3672413" y="4202478"/>
            <a:ext cx="3130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De l’automatisation de décision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2BBC8C5E-E143-B6DE-4B8C-ACA46F67EB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3593" y="2190977"/>
            <a:ext cx="5701722" cy="1935677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0E435AE9-E46B-DAA5-4260-5F706D1E97DE}"/>
              </a:ext>
            </a:extLst>
          </p:cNvPr>
          <p:cNvSpPr txBox="1"/>
          <p:nvPr/>
        </p:nvSpPr>
        <p:spPr>
          <a:xfrm>
            <a:off x="7481657" y="1647610"/>
            <a:ext cx="3097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De la vente directe de données</a:t>
            </a:r>
          </a:p>
        </p:txBody>
      </p:sp>
      <p:pic>
        <p:nvPicPr>
          <p:cNvPr id="4" name="Image 3" descr="Une image contenant texte, ordinateur, logiciel, Système d’exploitation&#10;&#10;Description générée automatiquement">
            <a:extLst>
              <a:ext uri="{FF2B5EF4-FFF2-40B4-BE49-F238E27FC236}">
                <a16:creationId xmlns:a16="http://schemas.microsoft.com/office/drawing/2014/main" id="{184E5752-DF49-A544-57CF-F20300E0DCF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5382" y="1501687"/>
            <a:ext cx="7500873" cy="3750437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A9CA0B89-12CF-09C9-4D60-899BA6F6E2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6943" y="1996937"/>
            <a:ext cx="6690940" cy="4130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4534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B333348-5F51-D49F-620D-F68CEBEF08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78F90A3-29C3-58DE-A844-E129352825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43681" cy="7098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5144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49F193D-1D65-782D-200E-D54D6A6449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34393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Mais en fait, c’est quoi l’open science ?</a:t>
            </a:r>
          </a:p>
        </p:txBody>
      </p:sp>
    </p:spTree>
    <p:extLst>
      <p:ext uri="{BB962C8B-B14F-4D97-AF65-F5344CB8AC3E}">
        <p14:creationId xmlns:p14="http://schemas.microsoft.com/office/powerpoint/2010/main" val="30993796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9E878EB3-FC1D-F4DB-BBCD-8106C9ABD4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784" y="399630"/>
            <a:ext cx="4941999" cy="1093565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31316CE7-C27E-912A-A101-C485DD17D7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8594" y="399630"/>
            <a:ext cx="5874793" cy="3469946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A22B1B4D-4FE9-D6A0-60B2-700380B25ED8}"/>
              </a:ext>
            </a:extLst>
          </p:cNvPr>
          <p:cNvSpPr txBox="1"/>
          <p:nvPr/>
        </p:nvSpPr>
        <p:spPr>
          <a:xfrm>
            <a:off x="709783" y="2983519"/>
            <a:ext cx="475682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3000" dirty="0" err="1"/>
              <a:t>Accessibility</a:t>
            </a:r>
            <a:endParaRPr lang="fr-FR" sz="3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3000" dirty="0" err="1"/>
              <a:t>Incentive</a:t>
            </a:r>
            <a:r>
              <a:rPr lang="fr-FR" sz="3000" dirty="0"/>
              <a:t> </a:t>
            </a:r>
            <a:r>
              <a:rPr lang="fr-FR" sz="3000" dirty="0" err="1"/>
              <a:t>Alignment</a:t>
            </a:r>
            <a:endParaRPr lang="fr-FR" sz="3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3000" dirty="0" err="1"/>
              <a:t>Openness</a:t>
            </a:r>
            <a:r>
              <a:rPr lang="fr-FR" sz="3000" dirty="0"/>
              <a:t> of opinion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3000" dirty="0"/>
              <a:t>Diversity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3000" dirty="0" err="1"/>
              <a:t>Reproducibility</a:t>
            </a:r>
            <a:endParaRPr lang="fr-FR" sz="3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3000" dirty="0"/>
              <a:t>Meta-science</a:t>
            </a:r>
          </a:p>
        </p:txBody>
      </p: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850E40EC-6CD9-2CDD-E68E-E416EA97DE85}"/>
              </a:ext>
            </a:extLst>
          </p:cNvPr>
          <p:cNvCxnSpPr/>
          <p:nvPr/>
        </p:nvCxnSpPr>
        <p:spPr>
          <a:xfrm>
            <a:off x="3278221" y="3268494"/>
            <a:ext cx="3813243" cy="96303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ZoneTexte 10">
            <a:extLst>
              <a:ext uri="{FF2B5EF4-FFF2-40B4-BE49-F238E27FC236}">
                <a16:creationId xmlns:a16="http://schemas.microsoft.com/office/drawing/2014/main" id="{4A1DBFC0-7302-80A5-39AD-8FB69B7BD2BA}"/>
              </a:ext>
            </a:extLst>
          </p:cNvPr>
          <p:cNvSpPr txBox="1"/>
          <p:nvPr/>
        </p:nvSpPr>
        <p:spPr>
          <a:xfrm>
            <a:off x="7420982" y="4083940"/>
            <a:ext cx="2786660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3000" dirty="0"/>
              <a:t>Open Access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3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3000" dirty="0"/>
              <a:t>Open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3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3000" dirty="0"/>
              <a:t>Open </a:t>
            </a:r>
            <a:r>
              <a:rPr lang="fr-FR" sz="3000" dirty="0" err="1"/>
              <a:t>Material</a:t>
            </a:r>
            <a:endParaRPr lang="fr-FR" sz="3000" dirty="0"/>
          </a:p>
        </p:txBody>
      </p:sp>
      <p:pic>
        <p:nvPicPr>
          <p:cNvPr id="13" name="Graphique 12" descr="Argent volant avec un remplissage uni">
            <a:extLst>
              <a:ext uri="{FF2B5EF4-FFF2-40B4-BE49-F238E27FC236}">
                <a16:creationId xmlns:a16="http://schemas.microsoft.com/office/drawing/2014/main" id="{8BC4B1CE-65C5-0C81-DC45-C4E1F864AE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97293" y="4369868"/>
            <a:ext cx="914400" cy="914400"/>
          </a:xfrm>
          <a:prstGeom prst="rect">
            <a:avLst/>
          </a:prstGeom>
        </p:spPr>
      </p:pic>
      <p:pic>
        <p:nvPicPr>
          <p:cNvPr id="14" name="Graphique 13" descr="Argent volant avec un remplissage uni">
            <a:extLst>
              <a:ext uri="{FF2B5EF4-FFF2-40B4-BE49-F238E27FC236}">
                <a16:creationId xmlns:a16="http://schemas.microsoft.com/office/drawing/2014/main" id="{2436BA9A-2A11-1E99-C714-32D91B43BC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17907" y="5388641"/>
            <a:ext cx="914400" cy="914400"/>
          </a:xfrm>
          <a:prstGeom prst="rect">
            <a:avLst/>
          </a:prstGeom>
        </p:spPr>
      </p:pic>
      <p:pic>
        <p:nvPicPr>
          <p:cNvPr id="15" name="Graphique 14" descr="Argent volant avec un remplissage uni">
            <a:extLst>
              <a:ext uri="{FF2B5EF4-FFF2-40B4-BE49-F238E27FC236}">
                <a16:creationId xmlns:a16="http://schemas.microsoft.com/office/drawing/2014/main" id="{148BEFA7-ABA6-2BAE-86DB-2F5B13786B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67689" y="3750013"/>
            <a:ext cx="914400" cy="914400"/>
          </a:xfrm>
          <a:prstGeom prst="rect">
            <a:avLst/>
          </a:prstGeom>
        </p:spPr>
      </p:pic>
      <p:pic>
        <p:nvPicPr>
          <p:cNvPr id="16" name="Graphique 15" descr="Argent volant avec un remplissage uni">
            <a:extLst>
              <a:ext uri="{FF2B5EF4-FFF2-40B4-BE49-F238E27FC236}">
                <a16:creationId xmlns:a16="http://schemas.microsoft.com/office/drawing/2014/main" id="{AF73B8EC-FDFF-787E-CB8C-478689F81F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16931" y="5056907"/>
            <a:ext cx="914400" cy="914400"/>
          </a:xfrm>
          <a:prstGeom prst="rect">
            <a:avLst/>
          </a:prstGeom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8E9A6D87-2110-3180-BD84-A84A04684B41}"/>
              </a:ext>
            </a:extLst>
          </p:cNvPr>
          <p:cNvSpPr txBox="1"/>
          <p:nvPr/>
        </p:nvSpPr>
        <p:spPr>
          <a:xfrm rot="840442">
            <a:off x="4138454" y="3176161"/>
            <a:ext cx="201978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000" dirty="0"/>
              <a:t>« Éditeurs »</a:t>
            </a:r>
          </a:p>
        </p:txBody>
      </p:sp>
    </p:spTree>
    <p:extLst>
      <p:ext uri="{BB962C8B-B14F-4D97-AF65-F5344CB8AC3E}">
        <p14:creationId xmlns:p14="http://schemas.microsoft.com/office/powerpoint/2010/main" val="22240310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6A0FE4D-A230-C616-3C59-7B728B181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Vraiment que les éditeurs ?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7893537-B8F9-C9AE-5C56-B4DB066B30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690" y="1690688"/>
            <a:ext cx="3292125" cy="3528366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94067E1E-3110-F942-40F1-2D23B4904F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8678" y="1566153"/>
            <a:ext cx="5840706" cy="5126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7148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6A0FE4D-A230-C616-3C59-7B728B181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Vraiment que les éditeurs ?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1943148-F41E-7A7E-0442-BB82E0FCB7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516" y="1624587"/>
            <a:ext cx="4377497" cy="2505021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1ACECEE9-3AF7-62E7-5ACF-BF8B613257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4531" y="4628642"/>
            <a:ext cx="8611346" cy="480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3881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6A0FE4D-A230-C616-3C59-7B728B181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Vraiment que les éditeurs ?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C6DD028-EFF8-3FBE-75DF-8DCD839664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183" y="1484141"/>
            <a:ext cx="8330617" cy="758528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646A2A87-6A27-4E09-6AA6-B0DC667802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337" y="2081345"/>
            <a:ext cx="2095682" cy="1158340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5E221791-8296-B103-6C76-1D7292E20E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5965" y="2730260"/>
            <a:ext cx="5752289" cy="3120852"/>
          </a:xfrm>
          <a:prstGeom prst="rect">
            <a:avLst/>
          </a:prstGeom>
        </p:spPr>
      </p:pic>
      <p:sp>
        <p:nvSpPr>
          <p:cNvPr id="11" name="Ellipse 10">
            <a:extLst>
              <a:ext uri="{FF2B5EF4-FFF2-40B4-BE49-F238E27FC236}">
                <a16:creationId xmlns:a16="http://schemas.microsoft.com/office/drawing/2014/main" id="{0E243FD7-91FC-A118-6DDB-6F41FAC7C595}"/>
              </a:ext>
            </a:extLst>
          </p:cNvPr>
          <p:cNvSpPr/>
          <p:nvPr/>
        </p:nvSpPr>
        <p:spPr>
          <a:xfrm>
            <a:off x="5330757" y="4290686"/>
            <a:ext cx="1459149" cy="1083173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862428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2911815-81C0-AFFF-A6E3-B41880E2DF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2C4CBC21-32F5-E71C-A8C5-2CE63DD4E41D}"/>
              </a:ext>
            </a:extLst>
          </p:cNvPr>
          <p:cNvSpPr txBox="1">
            <a:spLocks/>
          </p:cNvSpPr>
          <p:nvPr/>
        </p:nvSpPr>
        <p:spPr>
          <a:xfrm>
            <a:off x="838200" y="50006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Vraiment que les éditeurs ?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FAE65F72-DE98-E88C-B674-691E7FE99D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2417" y="3251014"/>
            <a:ext cx="9053651" cy="2850778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73DE388F-0BEE-9B2D-7AA0-F81B6EF4E4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280" y="1639345"/>
            <a:ext cx="3817796" cy="1605700"/>
          </a:xfrm>
          <a:prstGeom prst="rect">
            <a:avLst/>
          </a:prstGeom>
        </p:spPr>
      </p:pic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14F6247D-92F9-A520-9276-C57061CA06C3}"/>
              </a:ext>
            </a:extLst>
          </p:cNvPr>
          <p:cNvCxnSpPr/>
          <p:nvPr/>
        </p:nvCxnSpPr>
        <p:spPr>
          <a:xfrm flipH="1">
            <a:off x="9289914" y="4542817"/>
            <a:ext cx="1507788" cy="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15611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2C4CBC21-32F5-E71C-A8C5-2CE63DD4E41D}"/>
              </a:ext>
            </a:extLst>
          </p:cNvPr>
          <p:cNvSpPr txBox="1">
            <a:spLocks/>
          </p:cNvSpPr>
          <p:nvPr/>
        </p:nvSpPr>
        <p:spPr>
          <a:xfrm>
            <a:off x="838200" y="50006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Vraiment que les éditeurs ?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EB698F4-33CE-C971-120E-8F42EF0A14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256" y="1509574"/>
            <a:ext cx="3961671" cy="2358624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6E2D56F8-920B-75DD-1BB7-57D2651353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4520" y="4573563"/>
            <a:ext cx="9588450" cy="1549726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55848E24-3491-377C-6491-E79CE82024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7860" y="1754482"/>
            <a:ext cx="4705110" cy="1222181"/>
          </a:xfrm>
          <a:prstGeom prst="rect">
            <a:avLst/>
          </a:prstGeom>
        </p:spPr>
      </p:pic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E68817CE-69B0-D71A-3216-D851DDA87A7F}"/>
              </a:ext>
            </a:extLst>
          </p:cNvPr>
          <p:cNvCxnSpPr>
            <a:cxnSpLocks/>
          </p:cNvCxnSpPr>
          <p:nvPr/>
        </p:nvCxnSpPr>
        <p:spPr>
          <a:xfrm flipH="1">
            <a:off x="3871610" y="4955970"/>
            <a:ext cx="807395" cy="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" name="ZoneTexte 15">
            <a:extLst>
              <a:ext uri="{FF2B5EF4-FFF2-40B4-BE49-F238E27FC236}">
                <a16:creationId xmlns:a16="http://schemas.microsoft.com/office/drawing/2014/main" id="{F36F72F8-C28F-D432-ECF1-3B5672C50AF3}"/>
              </a:ext>
            </a:extLst>
          </p:cNvPr>
          <p:cNvSpPr txBox="1"/>
          <p:nvPr/>
        </p:nvSpPr>
        <p:spPr>
          <a:xfrm>
            <a:off x="311286" y="4013028"/>
            <a:ext cx="6285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Obligatoire de déposer les thèses et dans certains cas, les articles.</a:t>
            </a:r>
          </a:p>
        </p:txBody>
      </p:sp>
    </p:spTree>
    <p:extLst>
      <p:ext uri="{BB962C8B-B14F-4D97-AF65-F5344CB8AC3E}">
        <p14:creationId xmlns:p14="http://schemas.microsoft.com/office/powerpoint/2010/main" val="38282655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B333348-5F51-D49F-620D-F68CEBEF08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78F90A3-29C3-58DE-A844-E129352825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43681" cy="7098331"/>
          </a:xfrm>
          <a:prstGeom prst="rect">
            <a:avLst/>
          </a:prstGeom>
        </p:spPr>
      </p:pic>
      <p:pic>
        <p:nvPicPr>
          <p:cNvPr id="7" name="Espace réservé du contenu 6" descr="Une image contenant intérieur, plafond, Convention, Centre de convention&#10;&#10;Description générée automatiquement">
            <a:extLst>
              <a:ext uri="{FF2B5EF4-FFF2-40B4-BE49-F238E27FC236}">
                <a16:creationId xmlns:a16="http://schemas.microsoft.com/office/drawing/2014/main" id="{F5E3FCED-4A15-3648-CB2D-20A0C96205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098" y="610528"/>
            <a:ext cx="4595812" cy="6127750"/>
          </a:xfrm>
        </p:spPr>
      </p:pic>
      <p:pic>
        <p:nvPicPr>
          <p:cNvPr id="8" name="Image 7" descr="Une image contenant texte, écriture manuscrite, intérieur, papier&#10;&#10;Description générée automatiquement">
            <a:extLst>
              <a:ext uri="{FF2B5EF4-FFF2-40B4-BE49-F238E27FC236}">
                <a16:creationId xmlns:a16="http://schemas.microsoft.com/office/drawing/2014/main" id="{4305C47D-687C-FB5E-8E3E-092B553C3F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9835" y="610527"/>
            <a:ext cx="4595812" cy="6127749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D3AFC381-EBC5-A1AB-BA9E-573E5011B4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07244" y="485290"/>
            <a:ext cx="3659257" cy="612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2691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49F193D-1D65-782D-200E-D54D6A6449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34393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Mais en fait, c’est quoi l’open science ?</a:t>
            </a:r>
          </a:p>
        </p:txBody>
      </p:sp>
    </p:spTree>
    <p:extLst>
      <p:ext uri="{BB962C8B-B14F-4D97-AF65-F5344CB8AC3E}">
        <p14:creationId xmlns:p14="http://schemas.microsoft.com/office/powerpoint/2010/main" val="25801309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49F193D-1D65-782D-200E-D54D6A6449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5397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Mais en fait, c’est quoi l’open science ?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85FD64A1-08E4-1510-ECB2-69D8BCCF34F7}"/>
              </a:ext>
            </a:extLst>
          </p:cNvPr>
          <p:cNvSpPr txBox="1"/>
          <p:nvPr/>
        </p:nvSpPr>
        <p:spPr>
          <a:xfrm>
            <a:off x="1147341" y="1994170"/>
            <a:ext cx="172656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000" dirty="0"/>
              <a:t>Définition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C9F15DD5-BB30-0BCA-41DD-DDC9C15B8DC2}"/>
              </a:ext>
            </a:extLst>
          </p:cNvPr>
          <p:cNvSpPr txBox="1"/>
          <p:nvPr/>
        </p:nvSpPr>
        <p:spPr>
          <a:xfrm>
            <a:off x="549741" y="2782669"/>
            <a:ext cx="29217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L’Open Science n’est pas que </a:t>
            </a:r>
            <a:br>
              <a:rPr lang="fr-FR" dirty="0"/>
            </a:br>
            <a:r>
              <a:rPr lang="fr-FR" dirty="0"/>
              <a:t>de l’Open Access</a:t>
            </a:r>
          </a:p>
        </p:txBody>
      </p: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F5110967-0E38-8252-8FB9-E27CC26318CF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3471503" y="3105834"/>
            <a:ext cx="2345637" cy="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ZoneTexte 16">
            <a:extLst>
              <a:ext uri="{FF2B5EF4-FFF2-40B4-BE49-F238E27FC236}">
                <a16:creationId xmlns:a16="http://schemas.microsoft.com/office/drawing/2014/main" id="{92F27A6F-8853-E58E-97A8-57BE08A1DBE3}"/>
              </a:ext>
            </a:extLst>
          </p:cNvPr>
          <p:cNvSpPr txBox="1"/>
          <p:nvPr/>
        </p:nvSpPr>
        <p:spPr>
          <a:xfrm>
            <a:off x="5976981" y="2748582"/>
            <a:ext cx="201978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000" dirty="0"/>
              <a:t>« Éditeurs »</a:t>
            </a:r>
          </a:p>
        </p:txBody>
      </p: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8F69AB56-0EEA-05C4-4975-909FD106A518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3471503" y="3105835"/>
            <a:ext cx="2345637" cy="40854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avec flèche 22">
            <a:extLst>
              <a:ext uri="{FF2B5EF4-FFF2-40B4-BE49-F238E27FC236}">
                <a16:creationId xmlns:a16="http://schemas.microsoft.com/office/drawing/2014/main" id="{88620FEF-FEDF-F38F-F2DC-5EE606CE37B0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3471503" y="3105835"/>
            <a:ext cx="2345637" cy="80468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ZoneTexte 25">
            <a:extLst>
              <a:ext uri="{FF2B5EF4-FFF2-40B4-BE49-F238E27FC236}">
                <a16:creationId xmlns:a16="http://schemas.microsoft.com/office/drawing/2014/main" id="{2401F92A-8FBC-F6A0-BFA3-5D84F3E29B99}"/>
              </a:ext>
            </a:extLst>
          </p:cNvPr>
          <p:cNvSpPr txBox="1"/>
          <p:nvPr/>
        </p:nvSpPr>
        <p:spPr>
          <a:xfrm>
            <a:off x="6048283" y="3615804"/>
            <a:ext cx="502849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000" dirty="0"/>
              <a:t>Projets, initiatives, conférences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D2ACE89E-C922-C34A-E5A4-A1171200BDAF}"/>
              </a:ext>
            </a:extLst>
          </p:cNvPr>
          <p:cNvSpPr txBox="1"/>
          <p:nvPr/>
        </p:nvSpPr>
        <p:spPr>
          <a:xfrm>
            <a:off x="6048283" y="3182193"/>
            <a:ext cx="194848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000" dirty="0"/>
              <a:t>Institutions</a:t>
            </a:r>
          </a:p>
        </p:txBody>
      </p:sp>
    </p:spTree>
    <p:extLst>
      <p:ext uri="{BB962C8B-B14F-4D97-AF65-F5344CB8AC3E}">
        <p14:creationId xmlns:p14="http://schemas.microsoft.com/office/powerpoint/2010/main" val="8418160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49F193D-1D65-782D-200E-D54D6A6449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5397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Mais en fait, c’est quoi l’open science ?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85FD64A1-08E4-1510-ECB2-69D8BCCF34F7}"/>
              </a:ext>
            </a:extLst>
          </p:cNvPr>
          <p:cNvSpPr txBox="1"/>
          <p:nvPr/>
        </p:nvSpPr>
        <p:spPr>
          <a:xfrm>
            <a:off x="1147341" y="1994170"/>
            <a:ext cx="172656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000" dirty="0"/>
              <a:t>Définition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C9F15DD5-BB30-0BCA-41DD-DDC9C15B8DC2}"/>
              </a:ext>
            </a:extLst>
          </p:cNvPr>
          <p:cNvSpPr txBox="1"/>
          <p:nvPr/>
        </p:nvSpPr>
        <p:spPr>
          <a:xfrm>
            <a:off x="549741" y="2782669"/>
            <a:ext cx="29217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L’Open Science n’est pas que </a:t>
            </a:r>
            <a:br>
              <a:rPr lang="fr-FR" dirty="0"/>
            </a:br>
            <a:r>
              <a:rPr lang="fr-FR" dirty="0"/>
              <a:t>de l’Open Access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790AF4C5-69A9-ECAA-EA9B-2B4F77C3D6CE}"/>
              </a:ext>
            </a:extLst>
          </p:cNvPr>
          <p:cNvSpPr txBox="1"/>
          <p:nvPr/>
        </p:nvSpPr>
        <p:spPr>
          <a:xfrm>
            <a:off x="127863" y="3504975"/>
            <a:ext cx="37655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L’Open Science est de la transparence </a:t>
            </a:r>
          </a:p>
          <a:p>
            <a:pPr algn="ctr"/>
            <a:r>
              <a:rPr lang="fr-FR" dirty="0"/>
              <a:t>ET du contrôle qualité</a:t>
            </a:r>
          </a:p>
        </p:txBody>
      </p:sp>
      <p:pic>
        <p:nvPicPr>
          <p:cNvPr id="18" name="Image 17" descr="Une image contenant texte, capture d’écran, Police, nombre&#10;&#10;Description générée automatiquement">
            <a:extLst>
              <a:ext uri="{FF2B5EF4-FFF2-40B4-BE49-F238E27FC236}">
                <a16:creationId xmlns:a16="http://schemas.microsoft.com/office/drawing/2014/main" id="{FB74B96D-FAA4-8F5B-A786-DFBA8AC43C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0132" y="1680960"/>
            <a:ext cx="3305048" cy="2788236"/>
          </a:xfrm>
          <a:prstGeom prst="rect">
            <a:avLst/>
          </a:prstGeom>
        </p:spPr>
      </p:pic>
      <p:pic>
        <p:nvPicPr>
          <p:cNvPr id="20" name="Image 19" descr="Une image contenant texte, capture d’écran, Police, nombre&#10;&#10;Description générée automatiquement">
            <a:extLst>
              <a:ext uri="{FF2B5EF4-FFF2-40B4-BE49-F238E27FC236}">
                <a16:creationId xmlns:a16="http://schemas.microsoft.com/office/drawing/2014/main" id="{6F7A1E48-39E6-93CD-2023-E993097B55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6211" y="1711716"/>
            <a:ext cx="3100875" cy="2788236"/>
          </a:xfrm>
          <a:prstGeom prst="rect">
            <a:avLst/>
          </a:prstGeom>
        </p:spPr>
      </p:pic>
      <p:sp>
        <p:nvSpPr>
          <p:cNvPr id="22" name="ZoneTexte 21">
            <a:extLst>
              <a:ext uri="{FF2B5EF4-FFF2-40B4-BE49-F238E27FC236}">
                <a16:creationId xmlns:a16="http://schemas.microsoft.com/office/drawing/2014/main" id="{61D7E72C-DD31-4103-CAA5-DB509315B28F}"/>
              </a:ext>
            </a:extLst>
          </p:cNvPr>
          <p:cNvSpPr txBox="1"/>
          <p:nvPr/>
        </p:nvSpPr>
        <p:spPr>
          <a:xfrm>
            <a:off x="6279045" y="5685296"/>
            <a:ext cx="609765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49580">
              <a:lnSpc>
                <a:spcPct val="150000"/>
              </a:lnSpc>
              <a:spcAft>
                <a:spcPts val="800"/>
              </a:spcAft>
            </a:pPr>
            <a:r>
              <a:rPr lang="fr-FR" sz="1100" kern="100" dirty="0">
                <a:effectLst/>
                <a:highlight>
                  <a:srgbClr val="FFFFFF"/>
                </a:highlight>
                <a:latin typeface="Avenir LT Std 45 Book" panose="020B05020202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Vazire, S., &amp; </a:t>
            </a:r>
            <a:r>
              <a:rPr lang="fr-FR" sz="1100" kern="100" dirty="0" err="1">
                <a:effectLst/>
                <a:highlight>
                  <a:srgbClr val="FFFFFF"/>
                </a:highlight>
                <a:latin typeface="Avenir LT Std 45 Book" panose="020B05020202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Holcombe</a:t>
            </a:r>
            <a:r>
              <a:rPr lang="fr-FR" sz="1100" kern="100" dirty="0">
                <a:effectLst/>
                <a:highlight>
                  <a:srgbClr val="FFFFFF"/>
                </a:highlight>
                <a:latin typeface="Avenir LT Std 45 Book" panose="020B05020202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A. O</a:t>
            </a:r>
            <a:r>
              <a:rPr lang="fr-FR" sz="1100" kern="100" dirty="0">
                <a:effectLst/>
                <a:latin typeface="Avenir LT Std 45 Book" panose="020B05020202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(2022). </a:t>
            </a:r>
            <a:r>
              <a:rPr lang="en-GB" sz="1100" kern="100" dirty="0">
                <a:effectLst/>
                <a:highlight>
                  <a:srgbClr val="FFFFFF"/>
                </a:highlight>
                <a:latin typeface="Avenir LT Std 45 Book" panose="020B05020202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Where Are the Self-Correcting Mechanisms in</a:t>
            </a:r>
            <a:r>
              <a:rPr lang="en-GB" sz="1100" kern="100" dirty="0">
                <a:effectLst/>
                <a:latin typeface="Avenir LT Std 45 Book" panose="020B05020202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100" kern="100" dirty="0">
                <a:effectLst/>
                <a:highlight>
                  <a:srgbClr val="FFFFFF"/>
                </a:highlight>
                <a:latin typeface="Avenir LT Std 45 Book" panose="020B05020202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Science? </a:t>
            </a:r>
            <a:r>
              <a:rPr lang="en-GB" sz="1100" i="1" kern="100" dirty="0">
                <a:effectLst/>
                <a:highlight>
                  <a:srgbClr val="FFFFFF"/>
                </a:highlight>
                <a:latin typeface="Avenir LT Std 45 Book" panose="020B05020202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Review of General Psychology</a:t>
            </a:r>
            <a:r>
              <a:rPr lang="en-GB" sz="1100" kern="100" dirty="0">
                <a:effectLst/>
                <a:latin typeface="Avenir LT Std 45 Book" panose="020B05020202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GB" sz="1100" i="1" kern="100" dirty="0">
                <a:effectLst/>
                <a:latin typeface="Avenir LT Std 45 Book" panose="020B05020202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26</a:t>
            </a:r>
            <a:r>
              <a:rPr lang="en-GB" sz="1100" kern="100" dirty="0">
                <a:effectLst/>
                <a:latin typeface="Avenir LT Std 45 Book" panose="020B05020202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(2), 212223. </a:t>
            </a:r>
            <a:r>
              <a:rPr lang="en-GB" sz="1100" u="sng" kern="100" dirty="0">
                <a:solidFill>
                  <a:srgbClr val="0563C1"/>
                </a:solidFill>
                <a:effectLst/>
                <a:highlight>
                  <a:srgbClr val="FFFFFF"/>
                </a:highlight>
                <a:latin typeface="Avenir LT Std 45 Book" panose="020B050202020302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4"/>
              </a:rPr>
              <a:t>https://doi.org/10.1177/10892680211033912</a:t>
            </a:r>
            <a:endParaRPr lang="fr-FR" sz="1100" kern="100" dirty="0">
              <a:effectLst/>
              <a:latin typeface="Avenir LT Std 45 Book" panose="020B0502020203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94316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49F193D-1D65-782D-200E-D54D6A6449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5397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Mais en fait, c’est quoi l’open science ?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85FD64A1-08E4-1510-ECB2-69D8BCCF34F7}"/>
              </a:ext>
            </a:extLst>
          </p:cNvPr>
          <p:cNvSpPr txBox="1"/>
          <p:nvPr/>
        </p:nvSpPr>
        <p:spPr>
          <a:xfrm>
            <a:off x="1147341" y="1994170"/>
            <a:ext cx="172656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000" dirty="0"/>
              <a:t>Définition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C9F15DD5-BB30-0BCA-41DD-DDC9C15B8DC2}"/>
              </a:ext>
            </a:extLst>
          </p:cNvPr>
          <p:cNvSpPr txBox="1"/>
          <p:nvPr/>
        </p:nvSpPr>
        <p:spPr>
          <a:xfrm>
            <a:off x="549741" y="2782669"/>
            <a:ext cx="29217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L’Open Science n’est pas que </a:t>
            </a:r>
            <a:br>
              <a:rPr lang="fr-FR" dirty="0"/>
            </a:br>
            <a:r>
              <a:rPr lang="fr-FR" dirty="0"/>
              <a:t>de l’Open Access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5FD7836E-2AC7-3E03-23F4-E979200AB407}"/>
              </a:ext>
            </a:extLst>
          </p:cNvPr>
          <p:cNvSpPr txBox="1"/>
          <p:nvPr/>
        </p:nvSpPr>
        <p:spPr>
          <a:xfrm>
            <a:off x="457024" y="4227281"/>
            <a:ext cx="301447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L’Open Science n’est pas que </a:t>
            </a:r>
            <a:br>
              <a:rPr lang="fr-FR" dirty="0"/>
            </a:br>
            <a:r>
              <a:rPr lang="fr-FR" dirty="0"/>
              <a:t>des compétences, </a:t>
            </a:r>
            <a:br>
              <a:rPr lang="fr-FR" dirty="0"/>
            </a:br>
            <a:r>
              <a:rPr lang="fr-FR" dirty="0"/>
              <a:t>c’est une culture de recherche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8A701E81-1CEC-500F-DAC1-34C6025D296D}"/>
              </a:ext>
            </a:extLst>
          </p:cNvPr>
          <p:cNvSpPr txBox="1"/>
          <p:nvPr/>
        </p:nvSpPr>
        <p:spPr>
          <a:xfrm>
            <a:off x="127863" y="3504975"/>
            <a:ext cx="37655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L’Open Science est de la transparence </a:t>
            </a:r>
          </a:p>
          <a:p>
            <a:pPr algn="ctr"/>
            <a:r>
              <a:rPr lang="fr-FR" dirty="0"/>
              <a:t>ET du contrôle qualité</a:t>
            </a:r>
          </a:p>
        </p:txBody>
      </p:sp>
      <p:pic>
        <p:nvPicPr>
          <p:cNvPr id="18" name="Image 17" descr="Une image contenant texte, capture d’écran, Police&#10;&#10;Description générée automatiquement">
            <a:extLst>
              <a:ext uri="{FF2B5EF4-FFF2-40B4-BE49-F238E27FC236}">
                <a16:creationId xmlns:a16="http://schemas.microsoft.com/office/drawing/2014/main" id="{40BC35BB-34B6-2E95-9DCE-340CFAF570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7444" y="1693764"/>
            <a:ext cx="5096129" cy="3822097"/>
          </a:xfrm>
          <a:prstGeom prst="rect">
            <a:avLst/>
          </a:prstGeom>
        </p:spPr>
      </p:pic>
      <p:sp>
        <p:nvSpPr>
          <p:cNvPr id="20" name="ZoneTexte 19">
            <a:extLst>
              <a:ext uri="{FF2B5EF4-FFF2-40B4-BE49-F238E27FC236}">
                <a16:creationId xmlns:a16="http://schemas.microsoft.com/office/drawing/2014/main" id="{3027BF05-E08C-24FA-B43D-76744A6F89B3}"/>
              </a:ext>
            </a:extLst>
          </p:cNvPr>
          <p:cNvSpPr txBox="1"/>
          <p:nvPr/>
        </p:nvSpPr>
        <p:spPr>
          <a:xfrm>
            <a:off x="6014125" y="5576599"/>
            <a:ext cx="609437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49580">
              <a:lnSpc>
                <a:spcPct val="150000"/>
              </a:lnSpc>
              <a:spcAft>
                <a:spcPts val="800"/>
              </a:spcAft>
            </a:pPr>
            <a:r>
              <a:rPr lang="en-GB" sz="1100" kern="100" dirty="0">
                <a:effectLst/>
                <a:highlight>
                  <a:srgbClr val="FFFFFF"/>
                </a:highlight>
                <a:latin typeface="Avenir LT Std 45 Book" panose="020B05020202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Vazire, S. (2018). Implications of the Credibility Revolution for Productivity, Creativity,</a:t>
            </a:r>
            <a:r>
              <a:rPr lang="en-GB" sz="1100" kern="100" dirty="0">
                <a:effectLst/>
                <a:latin typeface="Avenir LT Std 45 Book" panose="020B05020202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100" kern="100" dirty="0">
                <a:effectLst/>
                <a:highlight>
                  <a:srgbClr val="FFFFFF"/>
                </a:highlight>
                <a:latin typeface="Avenir LT Std 45 Book" panose="020B05020202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and Progress. </a:t>
            </a:r>
            <a:r>
              <a:rPr lang="fr-FR" sz="1100" i="1" kern="100" dirty="0">
                <a:effectLst/>
                <a:highlight>
                  <a:srgbClr val="FFFFFF"/>
                </a:highlight>
                <a:latin typeface="Avenir LT Std 45 Book" panose="020B05020202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Perspectives on Psychological Science</a:t>
            </a:r>
            <a:r>
              <a:rPr lang="fr-FR" sz="1100" kern="100" dirty="0">
                <a:effectLst/>
                <a:highlight>
                  <a:srgbClr val="FFFFFF"/>
                </a:highlight>
                <a:latin typeface="Avenir LT Std 45 Book" panose="020B05020202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fr-FR" sz="1100" i="1" kern="100" dirty="0">
                <a:effectLst/>
                <a:highlight>
                  <a:srgbClr val="FFFFFF"/>
                </a:highlight>
                <a:latin typeface="Avenir LT Std 45 Book" panose="020B05020202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13</a:t>
            </a:r>
            <a:r>
              <a:rPr lang="fr-FR" sz="1100" kern="100" dirty="0">
                <a:effectLst/>
                <a:latin typeface="Avenir LT Std 45 Book" panose="020B05020202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(4), 411417. </a:t>
            </a:r>
            <a:r>
              <a:rPr lang="fr-FR" sz="1100" u="sng" kern="100" dirty="0">
                <a:solidFill>
                  <a:srgbClr val="0563C1"/>
                </a:solidFill>
                <a:effectLst/>
                <a:highlight>
                  <a:srgbClr val="FFFFFF"/>
                </a:highlight>
                <a:latin typeface="Avenir LT Std 45 Book" panose="020B050202020302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https://doi.org/10.1177/1745691617751884</a:t>
            </a:r>
            <a:endParaRPr lang="fr-FR" sz="1100" kern="100" dirty="0">
              <a:effectLst/>
              <a:latin typeface="Avenir LT Std 45 Book" panose="020B0502020203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0C265BB-B398-E122-3FCE-7E176A055703}"/>
              </a:ext>
            </a:extLst>
          </p:cNvPr>
          <p:cNvSpPr/>
          <p:nvPr/>
        </p:nvSpPr>
        <p:spPr>
          <a:xfrm>
            <a:off x="7335236" y="4935400"/>
            <a:ext cx="1448841" cy="430421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3" name="Connecteur droit avec flèche 22">
            <a:extLst>
              <a:ext uri="{FF2B5EF4-FFF2-40B4-BE49-F238E27FC236}">
                <a16:creationId xmlns:a16="http://schemas.microsoft.com/office/drawing/2014/main" id="{4DF2F2B6-2790-121B-73D9-4D4170A2445B}"/>
              </a:ext>
            </a:extLst>
          </p:cNvPr>
          <p:cNvCxnSpPr>
            <a:stCxn id="16" idx="3"/>
          </p:cNvCxnSpPr>
          <p:nvPr/>
        </p:nvCxnSpPr>
        <p:spPr>
          <a:xfrm>
            <a:off x="3893381" y="3828141"/>
            <a:ext cx="3343998" cy="101623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53699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0" grpId="0"/>
      <p:bldP spid="21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49F193D-1D65-782D-200E-D54D6A6449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5397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Mais en fait, c’est quoi l’open science ?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85FD64A1-08E4-1510-ECB2-69D8BCCF34F7}"/>
              </a:ext>
            </a:extLst>
          </p:cNvPr>
          <p:cNvSpPr txBox="1"/>
          <p:nvPr/>
        </p:nvSpPr>
        <p:spPr>
          <a:xfrm>
            <a:off x="1147341" y="1994170"/>
            <a:ext cx="172656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000" dirty="0"/>
              <a:t>Définition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F1D9CB4E-3F2B-C8FA-BFA2-FA3DAE3AA1CB}"/>
              </a:ext>
            </a:extLst>
          </p:cNvPr>
          <p:cNvSpPr txBox="1"/>
          <p:nvPr/>
        </p:nvSpPr>
        <p:spPr>
          <a:xfrm>
            <a:off x="4986437" y="1994170"/>
            <a:ext cx="141897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000" dirty="0"/>
              <a:t>Objectif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C9F15DD5-BB30-0BCA-41DD-DDC9C15B8DC2}"/>
              </a:ext>
            </a:extLst>
          </p:cNvPr>
          <p:cNvSpPr txBox="1"/>
          <p:nvPr/>
        </p:nvSpPr>
        <p:spPr>
          <a:xfrm>
            <a:off x="549741" y="2782669"/>
            <a:ext cx="29217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L’Open Science n’est pas que </a:t>
            </a:r>
            <a:br>
              <a:rPr lang="fr-FR" dirty="0"/>
            </a:br>
            <a:r>
              <a:rPr lang="fr-FR" dirty="0"/>
              <a:t>de l’Open Access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5FD7836E-2AC7-3E03-23F4-E979200AB407}"/>
              </a:ext>
            </a:extLst>
          </p:cNvPr>
          <p:cNvSpPr txBox="1"/>
          <p:nvPr/>
        </p:nvSpPr>
        <p:spPr>
          <a:xfrm>
            <a:off x="457024" y="4440045"/>
            <a:ext cx="301447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L’Open Science n’est pas que </a:t>
            </a:r>
            <a:br>
              <a:rPr lang="fr-FR" dirty="0"/>
            </a:br>
            <a:r>
              <a:rPr lang="fr-FR" dirty="0"/>
              <a:t>des compétences, </a:t>
            </a:r>
            <a:br>
              <a:rPr lang="fr-FR" dirty="0"/>
            </a:br>
            <a:r>
              <a:rPr lang="fr-FR" dirty="0"/>
              <a:t>c’est une culture de recherche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284A2A59-C3B3-3A7E-5DE8-01E27E340C71}"/>
              </a:ext>
            </a:extLst>
          </p:cNvPr>
          <p:cNvSpPr txBox="1"/>
          <p:nvPr/>
        </p:nvSpPr>
        <p:spPr>
          <a:xfrm>
            <a:off x="500720" y="5567180"/>
            <a:ext cx="30198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L’Open Science devraient être </a:t>
            </a:r>
          </a:p>
          <a:p>
            <a:pPr algn="ctr"/>
            <a:r>
              <a:rPr lang="fr-FR" dirty="0"/>
              <a:t>la science normale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12D05162-50A7-DC51-38F4-E3D645EC2254}"/>
              </a:ext>
            </a:extLst>
          </p:cNvPr>
          <p:cNvSpPr txBox="1"/>
          <p:nvPr/>
        </p:nvSpPr>
        <p:spPr>
          <a:xfrm>
            <a:off x="4354143" y="2782668"/>
            <a:ext cx="26835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L’open science n’est pas un objectif mais un moyen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CD93A134-656C-C79C-4B85-02BD30FBC08B}"/>
              </a:ext>
            </a:extLst>
          </p:cNvPr>
          <p:cNvSpPr txBox="1"/>
          <p:nvPr/>
        </p:nvSpPr>
        <p:spPr>
          <a:xfrm>
            <a:off x="4354142" y="3478835"/>
            <a:ext cx="26835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Le seul objectif est d’améliorer la qualité de la recherche produite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3BC14E9D-2EE1-26E8-E08B-9FD0692557E7}"/>
              </a:ext>
            </a:extLst>
          </p:cNvPr>
          <p:cNvSpPr txBox="1"/>
          <p:nvPr/>
        </p:nvSpPr>
        <p:spPr>
          <a:xfrm>
            <a:off x="4354142" y="4452001"/>
            <a:ext cx="26835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Une fois que l’open science sera devenu la norme, l’objectif de qualité sera toujours là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DBBD6618-95C3-53E3-2578-1F89029A5C2E}"/>
              </a:ext>
            </a:extLst>
          </p:cNvPr>
          <p:cNvSpPr txBox="1"/>
          <p:nvPr/>
        </p:nvSpPr>
        <p:spPr>
          <a:xfrm>
            <a:off x="127862" y="3589909"/>
            <a:ext cx="37655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L’Open Science est de la transparence </a:t>
            </a:r>
          </a:p>
          <a:p>
            <a:pPr algn="ctr"/>
            <a:r>
              <a:rPr lang="fr-FR" dirty="0"/>
              <a:t>ET du contrôle qualité</a:t>
            </a:r>
          </a:p>
        </p:txBody>
      </p:sp>
    </p:spTree>
    <p:extLst>
      <p:ext uri="{BB962C8B-B14F-4D97-AF65-F5344CB8AC3E}">
        <p14:creationId xmlns:p14="http://schemas.microsoft.com/office/powerpoint/2010/main" val="38353516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  <p:bldP spid="10" grpId="0"/>
      <p:bldP spid="1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49F193D-1D65-782D-200E-D54D6A6449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5397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Mais en fait, c’est quoi l’open science ?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F1D9CB4E-3F2B-C8FA-BFA2-FA3DAE3AA1CB}"/>
              </a:ext>
            </a:extLst>
          </p:cNvPr>
          <p:cNvSpPr txBox="1"/>
          <p:nvPr/>
        </p:nvSpPr>
        <p:spPr>
          <a:xfrm>
            <a:off x="4986437" y="1994170"/>
            <a:ext cx="141897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000" dirty="0"/>
              <a:t>Objectif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F68CE965-ABDD-38D9-8B73-3181227EC92D}"/>
              </a:ext>
            </a:extLst>
          </p:cNvPr>
          <p:cNvSpPr txBox="1"/>
          <p:nvPr/>
        </p:nvSpPr>
        <p:spPr>
          <a:xfrm>
            <a:off x="8674131" y="1994170"/>
            <a:ext cx="217354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000" dirty="0"/>
              <a:t>Bénéficiaires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12D05162-50A7-DC51-38F4-E3D645EC2254}"/>
              </a:ext>
            </a:extLst>
          </p:cNvPr>
          <p:cNvSpPr txBox="1"/>
          <p:nvPr/>
        </p:nvSpPr>
        <p:spPr>
          <a:xfrm>
            <a:off x="4354143" y="2782668"/>
            <a:ext cx="26835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L’open science n’est pas un objectif mais un moyen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CD93A134-656C-C79C-4B85-02BD30FBC08B}"/>
              </a:ext>
            </a:extLst>
          </p:cNvPr>
          <p:cNvSpPr txBox="1"/>
          <p:nvPr/>
        </p:nvSpPr>
        <p:spPr>
          <a:xfrm>
            <a:off x="4354142" y="3478835"/>
            <a:ext cx="26835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Le seul objectif est d’améliorer la qualité de la recherche produite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3BC14E9D-2EE1-26E8-E08B-9FD0692557E7}"/>
              </a:ext>
            </a:extLst>
          </p:cNvPr>
          <p:cNvSpPr txBox="1"/>
          <p:nvPr/>
        </p:nvSpPr>
        <p:spPr>
          <a:xfrm>
            <a:off x="4354142" y="4452001"/>
            <a:ext cx="26835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Une fois que l’open science sera devenu la norme, l’objectif de qualité sera toujours là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72E1339A-C9EE-CEDF-5B8A-7160874AB4C3}"/>
              </a:ext>
            </a:extLst>
          </p:cNvPr>
          <p:cNvSpPr txBox="1"/>
          <p:nvPr/>
        </p:nvSpPr>
        <p:spPr>
          <a:xfrm>
            <a:off x="8419120" y="2743315"/>
            <a:ext cx="26835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Les éditeurs ne doivent pas être les seuls bénéficiaires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93680D06-716E-D319-CB4B-58CB8E5EFB07}"/>
              </a:ext>
            </a:extLst>
          </p:cNvPr>
          <p:cNvSpPr txBox="1"/>
          <p:nvPr/>
        </p:nvSpPr>
        <p:spPr>
          <a:xfrm>
            <a:off x="8419119" y="3642959"/>
            <a:ext cx="26835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Les citoyens ne peuvent pas être les bénéficiaires primaires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C9190E75-8766-D7C1-A458-7C8C1C8BCBA5}"/>
              </a:ext>
            </a:extLst>
          </p:cNvPr>
          <p:cNvSpPr txBox="1"/>
          <p:nvPr/>
        </p:nvSpPr>
        <p:spPr>
          <a:xfrm>
            <a:off x="8468138" y="4518080"/>
            <a:ext cx="26835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Les bénéficiaires doivent être les chercheurs eux-mêmes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0BD4A532-CC51-A6F1-F315-3BE6D232F141}"/>
              </a:ext>
            </a:extLst>
          </p:cNvPr>
          <p:cNvSpPr txBox="1"/>
          <p:nvPr/>
        </p:nvSpPr>
        <p:spPr>
          <a:xfrm>
            <a:off x="8517157" y="5417724"/>
            <a:ext cx="26835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Donc l’Open Science doit prendre en compte leurs besoins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8EE90015-F1C2-8571-FE55-DFF0B232F1DE}"/>
              </a:ext>
            </a:extLst>
          </p:cNvPr>
          <p:cNvSpPr txBox="1"/>
          <p:nvPr/>
        </p:nvSpPr>
        <p:spPr>
          <a:xfrm>
            <a:off x="1147341" y="1994170"/>
            <a:ext cx="172656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000" dirty="0"/>
              <a:t>Définition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478A6E78-60E3-A877-F943-619C4A443C53}"/>
              </a:ext>
            </a:extLst>
          </p:cNvPr>
          <p:cNvSpPr txBox="1"/>
          <p:nvPr/>
        </p:nvSpPr>
        <p:spPr>
          <a:xfrm>
            <a:off x="549741" y="2782669"/>
            <a:ext cx="29217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L’Open Science n’est pas que </a:t>
            </a:r>
            <a:br>
              <a:rPr lang="fr-FR" dirty="0"/>
            </a:br>
            <a:r>
              <a:rPr lang="fr-FR" dirty="0"/>
              <a:t>de l’Open Access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EA7D6E1B-70E3-19B9-ED49-AE870CA6415A}"/>
              </a:ext>
            </a:extLst>
          </p:cNvPr>
          <p:cNvSpPr txBox="1"/>
          <p:nvPr/>
        </p:nvSpPr>
        <p:spPr>
          <a:xfrm>
            <a:off x="457024" y="4440045"/>
            <a:ext cx="301447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L’Open Science n’est pas que </a:t>
            </a:r>
            <a:br>
              <a:rPr lang="fr-FR" dirty="0"/>
            </a:br>
            <a:r>
              <a:rPr lang="fr-FR" dirty="0"/>
              <a:t>des compétences, </a:t>
            </a:r>
            <a:br>
              <a:rPr lang="fr-FR" dirty="0"/>
            </a:br>
            <a:r>
              <a:rPr lang="fr-FR" dirty="0"/>
              <a:t>c’est une culture de recherche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72858FEE-33EE-DF4E-9EB9-7B9EBE4918D0}"/>
              </a:ext>
            </a:extLst>
          </p:cNvPr>
          <p:cNvSpPr txBox="1"/>
          <p:nvPr/>
        </p:nvSpPr>
        <p:spPr>
          <a:xfrm>
            <a:off x="500720" y="5567180"/>
            <a:ext cx="30198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L’Open Science devraient être </a:t>
            </a:r>
          </a:p>
          <a:p>
            <a:pPr algn="ctr"/>
            <a:r>
              <a:rPr lang="fr-FR" dirty="0"/>
              <a:t>la science normale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26AA35D1-5B21-1A17-8981-4BA6CE323F2E}"/>
              </a:ext>
            </a:extLst>
          </p:cNvPr>
          <p:cNvSpPr txBox="1"/>
          <p:nvPr/>
        </p:nvSpPr>
        <p:spPr>
          <a:xfrm>
            <a:off x="127862" y="3589909"/>
            <a:ext cx="37655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L’Open Science est de la transparence </a:t>
            </a:r>
          </a:p>
          <a:p>
            <a:pPr algn="ctr"/>
            <a:r>
              <a:rPr lang="fr-FR" dirty="0"/>
              <a:t>ET du contrôle qualité</a:t>
            </a:r>
          </a:p>
        </p:txBody>
      </p:sp>
    </p:spTree>
    <p:extLst>
      <p:ext uri="{BB962C8B-B14F-4D97-AF65-F5344CB8AC3E}">
        <p14:creationId xmlns:p14="http://schemas.microsoft.com/office/powerpoint/2010/main" val="26364403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2" grpId="0"/>
      <p:bldP spid="13" grpId="0"/>
      <p:bldP spid="14" grpId="0"/>
      <p:bldP spid="1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ZoneTexte 14">
            <a:extLst>
              <a:ext uri="{FF2B5EF4-FFF2-40B4-BE49-F238E27FC236}">
                <a16:creationId xmlns:a16="http://schemas.microsoft.com/office/drawing/2014/main" id="{0BD4A532-CC51-A6F1-F315-3BE6D232F141}"/>
              </a:ext>
            </a:extLst>
          </p:cNvPr>
          <p:cNvSpPr txBox="1"/>
          <p:nvPr/>
        </p:nvSpPr>
        <p:spPr>
          <a:xfrm>
            <a:off x="608570" y="1680960"/>
            <a:ext cx="26835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Donc l’Open Science doit prendre en compte leurs besoins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5BF9FB29-9DCA-79B3-FE82-3DD83EAEC1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726" y="2821021"/>
            <a:ext cx="3480807" cy="2026267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6E001A4C-3B7B-AF76-4ED9-19768FA644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6521" y="1315948"/>
            <a:ext cx="3713753" cy="1582858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FCF1C043-18BE-57A8-5C7E-0C9B39E736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1787" y="3637826"/>
            <a:ext cx="4547682" cy="2728609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66CF54BF-2170-4D96-8517-3D4419DDC8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8518" y="1982205"/>
            <a:ext cx="2674799" cy="1658178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4E37B03F-85C1-259A-1736-DF79C06CE603}"/>
              </a:ext>
            </a:extLst>
          </p:cNvPr>
          <p:cNvSpPr/>
          <p:nvPr/>
        </p:nvSpPr>
        <p:spPr>
          <a:xfrm>
            <a:off x="5254476" y="4173919"/>
            <a:ext cx="2467476" cy="215211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467300C-7BD8-189E-6F80-D231999010EC}"/>
              </a:ext>
            </a:extLst>
          </p:cNvPr>
          <p:cNvSpPr/>
          <p:nvPr/>
        </p:nvSpPr>
        <p:spPr>
          <a:xfrm>
            <a:off x="3911787" y="5391765"/>
            <a:ext cx="2467476" cy="215211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0" name="Image 29">
            <a:extLst>
              <a:ext uri="{FF2B5EF4-FFF2-40B4-BE49-F238E27FC236}">
                <a16:creationId xmlns:a16="http://schemas.microsoft.com/office/drawing/2014/main" id="{54982C2F-4F99-C082-26D2-228BC9A294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00541" y="3427880"/>
            <a:ext cx="3791459" cy="2253093"/>
          </a:xfrm>
          <a:prstGeom prst="rect">
            <a:avLst/>
          </a:prstGeom>
        </p:spPr>
      </p:pic>
      <p:sp>
        <p:nvSpPr>
          <p:cNvPr id="32" name="Titre 31">
            <a:extLst>
              <a:ext uri="{FF2B5EF4-FFF2-40B4-BE49-F238E27FC236}">
                <a16:creationId xmlns:a16="http://schemas.microsoft.com/office/drawing/2014/main" id="{0956A6BF-95CA-0E9A-744D-C456B22A44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042111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49F193D-1D65-782D-200E-D54D6A6449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5397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Mais en fait, c’est quoi l’open science ?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F1D9CB4E-3F2B-C8FA-BFA2-FA3DAE3AA1CB}"/>
              </a:ext>
            </a:extLst>
          </p:cNvPr>
          <p:cNvSpPr txBox="1"/>
          <p:nvPr/>
        </p:nvSpPr>
        <p:spPr>
          <a:xfrm>
            <a:off x="4986437" y="1994170"/>
            <a:ext cx="141897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000" dirty="0"/>
              <a:t>Objectif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F68CE965-ABDD-38D9-8B73-3181227EC92D}"/>
              </a:ext>
            </a:extLst>
          </p:cNvPr>
          <p:cNvSpPr txBox="1"/>
          <p:nvPr/>
        </p:nvSpPr>
        <p:spPr>
          <a:xfrm>
            <a:off x="8674131" y="1994170"/>
            <a:ext cx="217354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000" dirty="0"/>
              <a:t>Bénéficiaires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12D05162-50A7-DC51-38F4-E3D645EC2254}"/>
              </a:ext>
            </a:extLst>
          </p:cNvPr>
          <p:cNvSpPr txBox="1"/>
          <p:nvPr/>
        </p:nvSpPr>
        <p:spPr>
          <a:xfrm>
            <a:off x="4354143" y="2782668"/>
            <a:ext cx="26835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L’open science n’est pas un objectif mais un moyen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CD93A134-656C-C79C-4B85-02BD30FBC08B}"/>
              </a:ext>
            </a:extLst>
          </p:cNvPr>
          <p:cNvSpPr txBox="1"/>
          <p:nvPr/>
        </p:nvSpPr>
        <p:spPr>
          <a:xfrm>
            <a:off x="4354142" y="3478835"/>
            <a:ext cx="26835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Le seul objectif est d’améliorer la qualité de la recherche produite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3BC14E9D-2EE1-26E8-E08B-9FD0692557E7}"/>
              </a:ext>
            </a:extLst>
          </p:cNvPr>
          <p:cNvSpPr txBox="1"/>
          <p:nvPr/>
        </p:nvSpPr>
        <p:spPr>
          <a:xfrm>
            <a:off x="4354142" y="4452001"/>
            <a:ext cx="26835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Une fois que l’open science sera devenu la norme, l’objectif de qualité sera toujours là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72E1339A-C9EE-CEDF-5B8A-7160874AB4C3}"/>
              </a:ext>
            </a:extLst>
          </p:cNvPr>
          <p:cNvSpPr txBox="1"/>
          <p:nvPr/>
        </p:nvSpPr>
        <p:spPr>
          <a:xfrm>
            <a:off x="8419120" y="2743315"/>
            <a:ext cx="26835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Les éditeurs ne doivent pas être les seuls bénéficiaires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93680D06-716E-D319-CB4B-58CB8E5EFB07}"/>
              </a:ext>
            </a:extLst>
          </p:cNvPr>
          <p:cNvSpPr txBox="1"/>
          <p:nvPr/>
        </p:nvSpPr>
        <p:spPr>
          <a:xfrm>
            <a:off x="8419119" y="3642959"/>
            <a:ext cx="26835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Les citoyens ne peuvent pas être les bénéficiaires primaires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C9190E75-8766-D7C1-A458-7C8C1C8BCBA5}"/>
              </a:ext>
            </a:extLst>
          </p:cNvPr>
          <p:cNvSpPr txBox="1"/>
          <p:nvPr/>
        </p:nvSpPr>
        <p:spPr>
          <a:xfrm>
            <a:off x="8468138" y="4518080"/>
            <a:ext cx="26835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Les bénéficiaires doivent être les chercheurs eux-mêmes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0BD4A532-CC51-A6F1-F315-3BE6D232F141}"/>
              </a:ext>
            </a:extLst>
          </p:cNvPr>
          <p:cNvSpPr txBox="1"/>
          <p:nvPr/>
        </p:nvSpPr>
        <p:spPr>
          <a:xfrm>
            <a:off x="8517157" y="5417724"/>
            <a:ext cx="26835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Donc l’Open Science doit prendre en compte leurs besoins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8EE90015-F1C2-8571-FE55-DFF0B232F1DE}"/>
              </a:ext>
            </a:extLst>
          </p:cNvPr>
          <p:cNvSpPr txBox="1"/>
          <p:nvPr/>
        </p:nvSpPr>
        <p:spPr>
          <a:xfrm>
            <a:off x="1147341" y="1994170"/>
            <a:ext cx="172656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000" dirty="0"/>
              <a:t>Définition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478A6E78-60E3-A877-F943-619C4A443C53}"/>
              </a:ext>
            </a:extLst>
          </p:cNvPr>
          <p:cNvSpPr txBox="1"/>
          <p:nvPr/>
        </p:nvSpPr>
        <p:spPr>
          <a:xfrm>
            <a:off x="549741" y="2782669"/>
            <a:ext cx="29217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L’Open Science n’est pas que </a:t>
            </a:r>
            <a:br>
              <a:rPr lang="fr-FR" dirty="0"/>
            </a:br>
            <a:r>
              <a:rPr lang="fr-FR" dirty="0"/>
              <a:t>de l’Open Access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EA7D6E1B-70E3-19B9-ED49-AE870CA6415A}"/>
              </a:ext>
            </a:extLst>
          </p:cNvPr>
          <p:cNvSpPr txBox="1"/>
          <p:nvPr/>
        </p:nvSpPr>
        <p:spPr>
          <a:xfrm>
            <a:off x="457024" y="4440045"/>
            <a:ext cx="301447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L’Open Science n’est pas que </a:t>
            </a:r>
            <a:br>
              <a:rPr lang="fr-FR" dirty="0"/>
            </a:br>
            <a:r>
              <a:rPr lang="fr-FR" dirty="0"/>
              <a:t>des compétences, </a:t>
            </a:r>
            <a:br>
              <a:rPr lang="fr-FR" dirty="0"/>
            </a:br>
            <a:r>
              <a:rPr lang="fr-FR" dirty="0"/>
              <a:t>c’est une culture de recherche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72858FEE-33EE-DF4E-9EB9-7B9EBE4918D0}"/>
              </a:ext>
            </a:extLst>
          </p:cNvPr>
          <p:cNvSpPr txBox="1"/>
          <p:nvPr/>
        </p:nvSpPr>
        <p:spPr>
          <a:xfrm>
            <a:off x="500720" y="5567180"/>
            <a:ext cx="30198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L’Open Science devraient être </a:t>
            </a:r>
          </a:p>
          <a:p>
            <a:pPr algn="ctr"/>
            <a:r>
              <a:rPr lang="fr-FR" dirty="0"/>
              <a:t>la science normale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26AA35D1-5B21-1A17-8981-4BA6CE323F2E}"/>
              </a:ext>
            </a:extLst>
          </p:cNvPr>
          <p:cNvSpPr txBox="1"/>
          <p:nvPr/>
        </p:nvSpPr>
        <p:spPr>
          <a:xfrm>
            <a:off x="127862" y="3589909"/>
            <a:ext cx="37655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L’Open Science est de la transparence </a:t>
            </a:r>
          </a:p>
          <a:p>
            <a:pPr algn="ctr"/>
            <a:r>
              <a:rPr lang="fr-FR" dirty="0"/>
              <a:t>ET du contrôle qualité</a:t>
            </a:r>
          </a:p>
        </p:txBody>
      </p:sp>
    </p:spTree>
    <p:extLst>
      <p:ext uri="{BB962C8B-B14F-4D97-AF65-F5344CB8AC3E}">
        <p14:creationId xmlns:p14="http://schemas.microsoft.com/office/powerpoint/2010/main" val="12465258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474262F-8055-7117-548F-22A5645884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« Faut-il se méfier de l’Open Science ? »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CA51B8D-20F6-66C9-2D09-E5FF3574C4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47708" y="1946508"/>
            <a:ext cx="5896583" cy="1151039"/>
          </a:xfrm>
        </p:spPr>
        <p:txBody>
          <a:bodyPr/>
          <a:lstStyle/>
          <a:p>
            <a:pPr marL="0" indent="0" algn="ctr">
              <a:buNone/>
            </a:pPr>
            <a:r>
              <a:rPr lang="fr-FR" dirty="0"/>
              <a:t>OUI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5186D4BE-5195-01FB-3A9F-D30852A989BE}"/>
              </a:ext>
            </a:extLst>
          </p:cNvPr>
          <p:cNvSpPr txBox="1"/>
          <p:nvPr/>
        </p:nvSpPr>
        <p:spPr>
          <a:xfrm>
            <a:off x="593387" y="2728215"/>
            <a:ext cx="4243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Méfions-nous de qui l’a défini et comment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FEAAA0F1-FB09-865D-E15D-70F5AB25BC55}"/>
              </a:ext>
            </a:extLst>
          </p:cNvPr>
          <p:cNvSpPr txBox="1"/>
          <p:nvPr/>
        </p:nvSpPr>
        <p:spPr>
          <a:xfrm>
            <a:off x="4116776" y="3659270"/>
            <a:ext cx="4673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Méfions-nous de qui en profite et dans quel but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3CC378B2-C677-0CF5-B50B-1E30A56C0317}"/>
              </a:ext>
            </a:extLst>
          </p:cNvPr>
          <p:cNvSpPr txBox="1"/>
          <p:nvPr/>
        </p:nvSpPr>
        <p:spPr>
          <a:xfrm>
            <a:off x="5852924" y="4590325"/>
            <a:ext cx="58741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Utilisons cette méfiance pour améliorer notre organisation </a:t>
            </a:r>
          </a:p>
          <a:p>
            <a:r>
              <a:rPr lang="fr-FR" dirty="0"/>
              <a:t>de chercheur pour produire une science de meilleure qualité</a:t>
            </a:r>
          </a:p>
        </p:txBody>
      </p:sp>
    </p:spTree>
    <p:extLst>
      <p:ext uri="{BB962C8B-B14F-4D97-AF65-F5344CB8AC3E}">
        <p14:creationId xmlns:p14="http://schemas.microsoft.com/office/powerpoint/2010/main" val="18566121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5" grpId="0"/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E8EDCA88-BCF8-D828-59E2-F5E0ED7B40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890" y="511874"/>
            <a:ext cx="4218843" cy="2667007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C7BA0354-3AD1-C988-C511-EE346ED8786A}"/>
              </a:ext>
            </a:extLst>
          </p:cNvPr>
          <p:cNvSpPr txBox="1"/>
          <p:nvPr/>
        </p:nvSpPr>
        <p:spPr>
          <a:xfrm>
            <a:off x="6095999" y="5793284"/>
            <a:ext cx="6096000" cy="577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49580">
              <a:lnSpc>
                <a:spcPct val="150000"/>
              </a:lnSpc>
              <a:spcAft>
                <a:spcPts val="800"/>
              </a:spcAft>
            </a:pPr>
            <a:r>
              <a:rPr lang="en-GB" sz="1100" kern="100" dirty="0">
                <a:effectLst/>
                <a:latin typeface="Avenir LT Std 45 Book" panose="020B05020202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Hanson, M. A., Barreiro, P. G., </a:t>
            </a:r>
            <a:r>
              <a:rPr lang="en-GB" sz="1100" kern="100" dirty="0" err="1">
                <a:effectLst/>
                <a:latin typeface="Avenir LT Std 45 Book" panose="020B05020202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Crosetto</a:t>
            </a:r>
            <a:r>
              <a:rPr lang="en-GB" sz="1100" kern="100" dirty="0">
                <a:effectLst/>
                <a:latin typeface="Avenir LT Std 45 Book" panose="020B05020202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P., &amp; Brockington, D. (2023). </a:t>
            </a:r>
            <a:r>
              <a:rPr lang="en-GB" sz="1100" i="1" kern="100" dirty="0">
                <a:effectLst/>
                <a:latin typeface="Avenir LT Std 45 Book" panose="020B05020202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strain on scientific publishing</a:t>
            </a:r>
            <a:r>
              <a:rPr lang="en-GB" sz="1100" kern="100" dirty="0">
                <a:effectLst/>
                <a:latin typeface="Avenir LT Std 45 Book" panose="020B05020202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(arXiv:2309.15884). </a:t>
            </a:r>
            <a:r>
              <a:rPr lang="en-GB" sz="1100" kern="100" dirty="0" err="1">
                <a:effectLst/>
                <a:latin typeface="Avenir LT Std 45 Book" panose="020B05020202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arXiv</a:t>
            </a:r>
            <a:r>
              <a:rPr lang="en-GB" sz="1100" kern="100" dirty="0">
                <a:effectLst/>
                <a:latin typeface="Avenir LT Std 45 Book" panose="020B05020202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GB" sz="1100" u="sng" kern="100" dirty="0">
                <a:solidFill>
                  <a:srgbClr val="0563C1"/>
                </a:solidFill>
                <a:effectLst/>
                <a:latin typeface="Avenir LT Std 45 Book" panose="020B050202020302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https://doi.org/10.48550/arXiv.2309.15884</a:t>
            </a:r>
            <a:endParaRPr lang="fr-FR" sz="1100" kern="100" dirty="0">
              <a:effectLst/>
              <a:latin typeface="Avenir LT Std 45 Book" panose="020B0502020203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EAB1558B-B83A-DA60-79E7-296676A34B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8572" y="329338"/>
            <a:ext cx="5186289" cy="3032081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6F8F9074-6541-9436-4772-B2A616F0AC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7890" y="3019635"/>
            <a:ext cx="5186290" cy="3350730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7D53C02F-B912-1642-5A63-B9F4F056EF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91769" y="3429000"/>
            <a:ext cx="3839894" cy="2391428"/>
          </a:xfrm>
          <a:prstGeom prst="rect">
            <a:avLst/>
          </a:prstGeom>
        </p:spPr>
      </p:pic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1C8352E7-509D-14A1-62C9-004C271E9857}"/>
              </a:ext>
            </a:extLst>
          </p:cNvPr>
          <p:cNvCxnSpPr/>
          <p:nvPr/>
        </p:nvCxnSpPr>
        <p:spPr>
          <a:xfrm flipH="1">
            <a:off x="4690533" y="1718733"/>
            <a:ext cx="45720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ZoneTexte 16">
            <a:extLst>
              <a:ext uri="{FF2B5EF4-FFF2-40B4-BE49-F238E27FC236}">
                <a16:creationId xmlns:a16="http://schemas.microsoft.com/office/drawing/2014/main" id="{002D41F4-4006-A269-F28B-5B5E84238A78}"/>
              </a:ext>
            </a:extLst>
          </p:cNvPr>
          <p:cNvSpPr txBox="1"/>
          <p:nvPr/>
        </p:nvSpPr>
        <p:spPr>
          <a:xfrm>
            <a:off x="5265490" y="1534067"/>
            <a:ext cx="93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+1080%</a:t>
            </a:r>
          </a:p>
        </p:txBody>
      </p: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9F4F00A8-4CAB-F474-70D8-67DB3C6CD0DD}"/>
              </a:ext>
            </a:extLst>
          </p:cNvPr>
          <p:cNvCxnSpPr/>
          <p:nvPr/>
        </p:nvCxnSpPr>
        <p:spPr>
          <a:xfrm flipH="1">
            <a:off x="4629330" y="2276851"/>
            <a:ext cx="45720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ZoneTexte 18">
            <a:extLst>
              <a:ext uri="{FF2B5EF4-FFF2-40B4-BE49-F238E27FC236}">
                <a16:creationId xmlns:a16="http://schemas.microsoft.com/office/drawing/2014/main" id="{1D9938A8-312B-1B64-14E8-7B3B6C65C4ED}"/>
              </a:ext>
            </a:extLst>
          </p:cNvPr>
          <p:cNvSpPr txBox="1"/>
          <p:nvPr/>
        </p:nvSpPr>
        <p:spPr>
          <a:xfrm>
            <a:off x="5204287" y="2092185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+675%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FA4FCFDF-99A3-9706-A125-5A7A68878B0C}"/>
              </a:ext>
            </a:extLst>
          </p:cNvPr>
          <p:cNvSpPr txBox="1"/>
          <p:nvPr/>
        </p:nvSpPr>
        <p:spPr>
          <a:xfrm>
            <a:off x="5048536" y="2646182"/>
            <a:ext cx="963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En 3 ans</a:t>
            </a:r>
          </a:p>
        </p:txBody>
      </p:sp>
    </p:spTree>
    <p:extLst>
      <p:ext uri="{BB962C8B-B14F-4D97-AF65-F5344CB8AC3E}">
        <p14:creationId xmlns:p14="http://schemas.microsoft.com/office/powerpoint/2010/main" val="33819343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9" grpId="0"/>
      <p:bldP spid="2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929AACF4-50D9-B032-DEAD-E1D153FA3D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9082" y="468373"/>
            <a:ext cx="6873836" cy="5921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649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485A34F-1EC9-3F78-1594-C50AF48DA7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17D4C94-4ED9-E9AB-BBC4-CDF9C1EE05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7580777-BC97-D45C-A8D3-E945968DB1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968" y="1169474"/>
            <a:ext cx="10646063" cy="4519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7098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6618FB9-3E89-C869-BA64-EC20332C1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A35C7E2-4968-95A2-AB46-DF08FC7563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Pourquoi ces éditeurs sont si peu transparent ?</a:t>
            </a:r>
          </a:p>
          <a:p>
            <a:r>
              <a:rPr lang="fr-FR" dirty="0"/>
              <a:t>Et pourquoi sont-ils si intéressés par l’Open Science ?</a:t>
            </a:r>
          </a:p>
        </p:txBody>
      </p:sp>
    </p:spTree>
    <p:extLst>
      <p:ext uri="{BB962C8B-B14F-4D97-AF65-F5344CB8AC3E}">
        <p14:creationId xmlns:p14="http://schemas.microsoft.com/office/powerpoint/2010/main" val="12339282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 descr="Une image contenant affiche, art, Police, Graphique&#10;&#10;Description générée automatiquement">
            <a:extLst>
              <a:ext uri="{FF2B5EF4-FFF2-40B4-BE49-F238E27FC236}">
                <a16:creationId xmlns:a16="http://schemas.microsoft.com/office/drawing/2014/main" id="{87444772-7197-008F-AA9D-69461DA2DA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9187" y="2715419"/>
            <a:ext cx="2333625" cy="2571750"/>
          </a:xfr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9A3D0201-6B94-59C3-A649-DDB72C95BB5C}"/>
              </a:ext>
            </a:extLst>
          </p:cNvPr>
          <p:cNvSpPr txBox="1"/>
          <p:nvPr/>
        </p:nvSpPr>
        <p:spPr>
          <a:xfrm>
            <a:off x="680936" y="642026"/>
            <a:ext cx="1135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Paper Mill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65B8DC8B-6637-D749-2885-C4F9602A1C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290" y="1011358"/>
            <a:ext cx="3117529" cy="2755528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979CF37B-ECCC-051A-D376-A387BBF0F9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6988" y="652992"/>
            <a:ext cx="6040384" cy="2062427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ACABAA18-1F50-A2C8-5AF8-91E6292842F2}"/>
              </a:ext>
            </a:extLst>
          </p:cNvPr>
          <p:cNvSpPr txBox="1"/>
          <p:nvPr/>
        </p:nvSpPr>
        <p:spPr>
          <a:xfrm>
            <a:off x="5950084" y="283660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Articles sponsorisés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B332C1AC-C89F-EECC-2B69-05ECBFC89E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8017" y="4543767"/>
            <a:ext cx="3017523" cy="2139343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F2736A5D-D6A9-13B3-A57C-C19FE4119848}"/>
              </a:ext>
            </a:extLst>
          </p:cNvPr>
          <p:cNvSpPr txBox="1"/>
          <p:nvPr/>
        </p:nvSpPr>
        <p:spPr>
          <a:xfrm>
            <a:off x="764630" y="4136218"/>
            <a:ext cx="2434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Publications incroyables</a:t>
            </a:r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49DF51F5-196F-D1A6-128C-1C85090566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26070" y="4396930"/>
            <a:ext cx="4848045" cy="2177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3383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2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/>
      <p:bldP spid="1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7EA1EC6-69B1-F694-69B5-258350047A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	Elsevier sait tout de vous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319C6889-E3C2-7B6C-8835-EEBC1C438BAF}"/>
              </a:ext>
            </a:extLst>
          </p:cNvPr>
          <p:cNvSpPr txBox="1"/>
          <p:nvPr/>
        </p:nvSpPr>
        <p:spPr>
          <a:xfrm>
            <a:off x="6097622" y="5661878"/>
            <a:ext cx="609437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49580">
              <a:lnSpc>
                <a:spcPct val="150000"/>
              </a:lnSpc>
              <a:spcAft>
                <a:spcPts val="800"/>
              </a:spcAft>
            </a:pPr>
            <a:r>
              <a:rPr lang="en-GB" sz="1100" kern="100" dirty="0">
                <a:effectLst/>
                <a:latin typeface="Avenir LT Std 45 Book" panose="020B05020202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Fried, E. (2022). Welcome to Hotel Elsevier: You can check-out any time you like </a:t>
            </a:r>
            <a:r>
              <a:rPr lang="en-GB" sz="1100" kern="100" dirty="0">
                <a:effectLst/>
                <a:latin typeface="Avenir LT Std 45 Book" panose="020B0502020203020204" pitchFamily="34" charset="0"/>
                <a:ea typeface="Calibri" panose="020F0502020204030204" pitchFamily="34" charset="0"/>
                <a:cs typeface="Avenir LT Std 45 Book" panose="020B0502020203020204" pitchFamily="34" charset="0"/>
              </a:rPr>
              <a:t>…</a:t>
            </a:r>
            <a:r>
              <a:rPr lang="en-GB" sz="1100" kern="100" dirty="0">
                <a:effectLst/>
                <a:latin typeface="Avenir LT Std 45 Book" panose="020B05020202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not</a:t>
            </a:r>
            <a:r>
              <a:rPr lang="en-GB" sz="11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en-GB" sz="1100" kern="100" dirty="0">
                <a:effectLst/>
                <a:latin typeface="Avenir LT Std 45 Book" panose="020B0502020203020204" pitchFamily="34" charset="0"/>
                <a:ea typeface="Calibri" panose="020F0502020204030204" pitchFamily="34" charset="0"/>
                <a:cs typeface="Avenir LT Std 45 Book" panose="020B0502020203020204" pitchFamily="34" charset="0"/>
              </a:rPr>
              <a:t>»</a:t>
            </a:r>
            <a:r>
              <a:rPr lang="en-GB" sz="1100" kern="100" dirty="0">
                <a:effectLst/>
                <a:latin typeface="Avenir LT Std 45 Book" panose="020B05020202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de-DE" sz="1100" i="1" kern="100" dirty="0">
                <a:effectLst/>
                <a:latin typeface="Avenir LT Std 45 Book" panose="020B05020202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Eiko-Fried</a:t>
            </a:r>
            <a:r>
              <a:rPr lang="de-DE" sz="1100" kern="100" dirty="0">
                <a:effectLst/>
                <a:latin typeface="Avenir LT Std 45 Book" panose="020B05020202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de-DE" sz="1100" u="sng" kern="100" dirty="0">
                <a:solidFill>
                  <a:srgbClr val="0563C1"/>
                </a:solidFill>
                <a:effectLst/>
                <a:highlight>
                  <a:srgbClr val="FFFFFF"/>
                </a:highlight>
                <a:latin typeface="Avenir LT Std 45 Book" panose="020B050202020302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https://eiko-fried.com/welcome-to-hotel-elsevier-you-can-check-out-any-time-you-like-not</a:t>
            </a:r>
            <a:r>
              <a:rPr lang="de-DE" sz="1100" u="sng" kern="100" dirty="0">
                <a:solidFill>
                  <a:srgbClr val="0563C1"/>
                </a:solidFill>
                <a:effectLst/>
                <a:latin typeface="Avenir LT Std 45 Book" panose="020B050202020302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/</a:t>
            </a:r>
            <a:endParaRPr lang="fr-FR" sz="1100" kern="100" dirty="0">
              <a:effectLst/>
              <a:latin typeface="Avenir LT Std 45 Book" panose="020B0502020203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FBA8E2B1-0DE9-741A-6C6A-07DE89DFE4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935" y="1625257"/>
            <a:ext cx="4789453" cy="2051026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1E4B405B-936A-6D18-3B3C-473A24F3A6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1729" y="1547337"/>
            <a:ext cx="5879336" cy="1881663"/>
          </a:xfrm>
          <a:prstGeom prst="rect">
            <a:avLst/>
          </a:prstGeom>
        </p:spPr>
      </p:pic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1EF7D1F5-2B04-1ADE-6ED1-9AFB8128A574}"/>
              </a:ext>
            </a:extLst>
          </p:cNvPr>
          <p:cNvCxnSpPr/>
          <p:nvPr/>
        </p:nvCxnSpPr>
        <p:spPr>
          <a:xfrm>
            <a:off x="2130358" y="2568102"/>
            <a:ext cx="131495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45D3F275-F6FF-DEAF-75DD-35793E3B6A3B}"/>
              </a:ext>
            </a:extLst>
          </p:cNvPr>
          <p:cNvCxnSpPr/>
          <p:nvPr/>
        </p:nvCxnSpPr>
        <p:spPr>
          <a:xfrm>
            <a:off x="680935" y="2730230"/>
            <a:ext cx="131495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3656DBB8-DAE9-659B-775F-45CA8AE7C034}"/>
              </a:ext>
            </a:extLst>
          </p:cNvPr>
          <p:cNvCxnSpPr/>
          <p:nvPr/>
        </p:nvCxnSpPr>
        <p:spPr>
          <a:xfrm>
            <a:off x="680934" y="1987685"/>
            <a:ext cx="131495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D862862B-4966-F133-FEBE-B2B9B5E6253D}"/>
              </a:ext>
            </a:extLst>
          </p:cNvPr>
          <p:cNvCxnSpPr/>
          <p:nvPr/>
        </p:nvCxnSpPr>
        <p:spPr>
          <a:xfrm>
            <a:off x="3654355" y="1809345"/>
            <a:ext cx="131495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B3E9B94C-ACD3-335B-FFEC-19D7E8D96D49}"/>
              </a:ext>
            </a:extLst>
          </p:cNvPr>
          <p:cNvCxnSpPr>
            <a:cxnSpLocks/>
          </p:cNvCxnSpPr>
          <p:nvPr/>
        </p:nvCxnSpPr>
        <p:spPr>
          <a:xfrm>
            <a:off x="5797683" y="3148519"/>
            <a:ext cx="555611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D73B0E91-0CAC-F959-C413-E4854D864875}"/>
              </a:ext>
            </a:extLst>
          </p:cNvPr>
          <p:cNvCxnSpPr>
            <a:cxnSpLocks/>
          </p:cNvCxnSpPr>
          <p:nvPr/>
        </p:nvCxnSpPr>
        <p:spPr>
          <a:xfrm>
            <a:off x="5797683" y="3393332"/>
            <a:ext cx="236382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BAC65765-D8F0-8EC5-6D14-A7CFEC15456C}"/>
              </a:ext>
            </a:extLst>
          </p:cNvPr>
          <p:cNvCxnSpPr>
            <a:cxnSpLocks/>
          </p:cNvCxnSpPr>
          <p:nvPr/>
        </p:nvCxnSpPr>
        <p:spPr>
          <a:xfrm>
            <a:off x="8352815" y="1809345"/>
            <a:ext cx="45071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74986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texte, diagramme, capture d’écran, Police&#10;&#10;Description générée automatiquement">
            <a:extLst>
              <a:ext uri="{FF2B5EF4-FFF2-40B4-BE49-F238E27FC236}">
                <a16:creationId xmlns:a16="http://schemas.microsoft.com/office/drawing/2014/main" id="{A3556F51-2221-276B-CAFB-AB1F7F791A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13" y="0"/>
            <a:ext cx="11125764" cy="6322979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AC97C919-A931-616E-BAB4-326D7C7D3590}"/>
              </a:ext>
            </a:extLst>
          </p:cNvPr>
          <p:cNvSpPr txBox="1"/>
          <p:nvPr/>
        </p:nvSpPr>
        <p:spPr>
          <a:xfrm>
            <a:off x="6097622" y="6027003"/>
            <a:ext cx="609437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49580">
              <a:lnSpc>
                <a:spcPct val="150000"/>
              </a:lnSpc>
              <a:spcAft>
                <a:spcPts val="800"/>
              </a:spcAft>
            </a:pPr>
            <a:r>
              <a:rPr lang="en-GB" sz="1100" kern="100" dirty="0" err="1">
                <a:effectLst/>
                <a:highlight>
                  <a:srgbClr val="FFFFFF"/>
                </a:highlight>
                <a:latin typeface="Avenir LT Std 45 Book" panose="020B05020202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Brembs</a:t>
            </a:r>
            <a:r>
              <a:rPr lang="en-GB" sz="1100" kern="100" dirty="0">
                <a:effectLst/>
                <a:highlight>
                  <a:srgbClr val="FFFFFF"/>
                </a:highlight>
                <a:latin typeface="Avenir LT Std 45 Book" panose="020B05020202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Björn. (2021). Algorithmic employment decisions in academia?</a:t>
            </a:r>
            <a:r>
              <a:rPr lang="en-GB" sz="1100" kern="100" dirty="0">
                <a:effectLst/>
                <a:latin typeface="Avenir LT Std 45 Book" panose="020B05020202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100" i="1" kern="100" dirty="0" err="1">
                <a:effectLst/>
                <a:highlight>
                  <a:srgbClr val="FFFFFF"/>
                </a:highlight>
                <a:latin typeface="Avenir LT Std 45 Book" panose="020B05020202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Bjoern.Brembs.Blog</a:t>
            </a:r>
            <a:r>
              <a:rPr lang="en-GB" sz="1100" kern="100" dirty="0">
                <a:effectLst/>
                <a:highlight>
                  <a:srgbClr val="FFFFFF"/>
                </a:highlight>
                <a:latin typeface="Avenir LT Std 45 Book" panose="020B05020202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GB" sz="1100" u="sng" kern="100" dirty="0">
                <a:solidFill>
                  <a:srgbClr val="0563C1"/>
                </a:solidFill>
                <a:effectLst/>
                <a:highlight>
                  <a:srgbClr val="FFFFFF"/>
                </a:highlight>
                <a:latin typeface="Avenir LT Std 45 Book" panose="020B050202020302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4"/>
              </a:rPr>
              <a:t>https://bjoern.brembs.net/2021/09/algorithmic-employment-decisions-in-academia/</a:t>
            </a:r>
            <a:endParaRPr lang="fr-FR" sz="1100" kern="100" dirty="0">
              <a:effectLst/>
              <a:latin typeface="Avenir LT Std 45 Book" panose="020B0502020203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00537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929</Words>
  <Application>Microsoft Office PowerPoint</Application>
  <PresentationFormat>Grand écran</PresentationFormat>
  <Paragraphs>126</Paragraphs>
  <Slides>28</Slides>
  <Notes>7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28</vt:i4>
      </vt:variant>
    </vt:vector>
  </HeadingPairs>
  <TitlesOfParts>
    <vt:vector size="33" baseType="lpstr">
      <vt:lpstr>Arial</vt:lpstr>
      <vt:lpstr>Avenir LT Std 45 Book</vt:lpstr>
      <vt:lpstr>Calibri</vt:lpstr>
      <vt:lpstr>Calibri Light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 Elsevier sait tout de vous</vt:lpstr>
      <vt:lpstr>Présentation PowerPoint</vt:lpstr>
      <vt:lpstr>Présentation PowerPoint</vt:lpstr>
      <vt:lpstr>Que fait Elsevier avec ces données ?</vt:lpstr>
      <vt:lpstr>Présentation PowerPoint</vt:lpstr>
      <vt:lpstr>Mais en fait, c’est quoi l’open science ?</vt:lpstr>
      <vt:lpstr>Présentation PowerPoint</vt:lpstr>
      <vt:lpstr>Vraiment que les éditeurs ?</vt:lpstr>
      <vt:lpstr>Vraiment que les éditeurs ?</vt:lpstr>
      <vt:lpstr>Vraiment que les éditeurs ?</vt:lpstr>
      <vt:lpstr>Présentation PowerPoint</vt:lpstr>
      <vt:lpstr>Présentation PowerPoint</vt:lpstr>
      <vt:lpstr>Mais en fait, c’est quoi l’open science ?</vt:lpstr>
      <vt:lpstr>Mais en fait, c’est quoi l’open science ?</vt:lpstr>
      <vt:lpstr>Mais en fait, c’est quoi l’open science ?</vt:lpstr>
      <vt:lpstr>Mais en fait, c’est quoi l’open science ?</vt:lpstr>
      <vt:lpstr>Mais en fait, c’est quoi l’open science ?</vt:lpstr>
      <vt:lpstr>Mais en fait, c’est quoi l’open science ?</vt:lpstr>
      <vt:lpstr>Présentation PowerPoint</vt:lpstr>
      <vt:lpstr>Mais en fait, c’est quoi l’open science ?</vt:lpstr>
      <vt:lpstr>« Faut-il se méfier de l’Open Science ? »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adrien fillon</dc:creator>
  <cp:lastModifiedBy>adrien fillon</cp:lastModifiedBy>
  <cp:revision>2</cp:revision>
  <dcterms:created xsi:type="dcterms:W3CDTF">2023-10-17T06:23:41Z</dcterms:created>
  <dcterms:modified xsi:type="dcterms:W3CDTF">2023-10-31T10:19:48Z</dcterms:modified>
</cp:coreProperties>
</file>